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1"/>
  </p:notesMasterIdLst>
  <p:handoutMasterIdLst>
    <p:handoutMasterId r:id="rId32"/>
  </p:handoutMasterIdLst>
  <p:sldIdLst>
    <p:sldId id="2076138208" r:id="rId5"/>
    <p:sldId id="2051" r:id="rId6"/>
    <p:sldId id="2076138209" r:id="rId7"/>
    <p:sldId id="2076138211" r:id="rId8"/>
    <p:sldId id="2076138212" r:id="rId9"/>
    <p:sldId id="2076138213" r:id="rId10"/>
    <p:sldId id="2076138214" r:id="rId11"/>
    <p:sldId id="2076138215" r:id="rId12"/>
    <p:sldId id="2076138216" r:id="rId13"/>
    <p:sldId id="2076138217" r:id="rId14"/>
    <p:sldId id="2076138286" r:id="rId15"/>
    <p:sldId id="2076138293" r:id="rId16"/>
    <p:sldId id="2076138300" r:id="rId17"/>
    <p:sldId id="2076138290" r:id="rId18"/>
    <p:sldId id="2076138291" r:id="rId19"/>
    <p:sldId id="2076138292" r:id="rId20"/>
    <p:sldId id="2076138294" r:id="rId21"/>
    <p:sldId id="2076138295" r:id="rId22"/>
    <p:sldId id="2076138298" r:id="rId23"/>
    <p:sldId id="2076138296" r:id="rId24"/>
    <p:sldId id="2076138297" r:id="rId25"/>
    <p:sldId id="2147307836" r:id="rId26"/>
    <p:sldId id="2076138299" r:id="rId27"/>
    <p:sldId id="1527" r:id="rId28"/>
    <p:sldId id="1529" r:id="rId29"/>
    <p:sldId id="1532"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ldId id="2076138208"/>
          </p14:sldIdLst>
        </p14:section>
        <p14:section name="Content slides" id="{556C2B89-60C5-4AD6-B947-C9DA189F7A3B}">
          <p14:sldIdLst>
            <p14:sldId id="2051"/>
            <p14:sldId id="2076138209"/>
            <p14:sldId id="2076138211"/>
            <p14:sldId id="2076138212"/>
            <p14:sldId id="2076138213"/>
            <p14:sldId id="2076138214"/>
            <p14:sldId id="2076138215"/>
            <p14:sldId id="2076138216"/>
            <p14:sldId id="2076138217"/>
            <p14:sldId id="2076138286"/>
            <p14:sldId id="2076138293"/>
            <p14:sldId id="2076138300"/>
            <p14:sldId id="2076138290"/>
            <p14:sldId id="2076138291"/>
            <p14:sldId id="2076138292"/>
            <p14:sldId id="2076138294"/>
            <p14:sldId id="2076138295"/>
            <p14:sldId id="2076138298"/>
            <p14:sldId id="2076138296"/>
            <p14:sldId id="2076138297"/>
            <p14:sldId id="2147307836"/>
            <p14:sldId id="2076138299"/>
            <p14:sldId id="1527"/>
            <p14:sldId id="152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666666"/>
    <a:srgbClr val="000000"/>
    <a:srgbClr val="FFFFFF"/>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8" autoAdjust="0"/>
    <p:restoredTop sz="86438" autoAdjust="0"/>
  </p:normalViewPr>
  <p:slideViewPr>
    <p:cSldViewPr snapToGrid="0">
      <p:cViewPr>
        <p:scale>
          <a:sx n="193" d="100"/>
          <a:sy n="193" d="100"/>
        </p:scale>
        <p:origin x="1904" y="864"/>
      </p:cViewPr>
      <p:guideLst/>
    </p:cSldViewPr>
  </p:slideViewPr>
  <p:outlineViewPr>
    <p:cViewPr>
      <p:scale>
        <a:sx n="33" d="100"/>
        <a:sy n="33" d="100"/>
      </p:scale>
      <p:origin x="0" y="-10926"/>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C0AAE4-B91E-7041-AA4D-264C4EA0F6EA}" type="doc">
      <dgm:prSet loTypeId="urn:microsoft.com/office/officeart/2005/8/layout/hierarchy3" loCatId="" qsTypeId="urn:microsoft.com/office/officeart/2005/8/quickstyle/simple1" qsCatId="simple" csTypeId="urn:microsoft.com/office/officeart/2005/8/colors/accent0_3" csCatId="mainScheme" phldr="1"/>
      <dgm:spPr/>
      <dgm:t>
        <a:bodyPr/>
        <a:lstStyle/>
        <a:p>
          <a:endParaRPr lang="en-US"/>
        </a:p>
      </dgm:t>
    </dgm:pt>
    <dgm:pt modelId="{6648979B-B72D-3243-8D6A-4CE2CA076E6A}">
      <dgm:prSet phldrT="[Text]"/>
      <dgm:spPr/>
      <dgm:t>
        <a:bodyPr/>
        <a:lstStyle/>
        <a:p>
          <a:r>
            <a:rPr lang="en-US" dirty="0"/>
            <a:t>Message</a:t>
          </a:r>
        </a:p>
      </dgm:t>
    </dgm:pt>
    <dgm:pt modelId="{C6B5B880-DF87-7549-BBB0-17F278D143AA}" type="parTrans" cxnId="{CC6E99B6-A156-A543-8377-AD798A65C4B2}">
      <dgm:prSet/>
      <dgm:spPr/>
      <dgm:t>
        <a:bodyPr/>
        <a:lstStyle/>
        <a:p>
          <a:endParaRPr lang="en-US"/>
        </a:p>
      </dgm:t>
    </dgm:pt>
    <dgm:pt modelId="{1D0CFC35-B8FD-CD4D-BC4D-4EB2C42EFFFB}" type="sibTrans" cxnId="{CC6E99B6-A156-A543-8377-AD798A65C4B2}">
      <dgm:prSet/>
      <dgm:spPr/>
      <dgm:t>
        <a:bodyPr/>
        <a:lstStyle/>
        <a:p>
          <a:endParaRPr lang="en-US"/>
        </a:p>
      </dgm:t>
    </dgm:pt>
    <dgm:pt modelId="{3C386F30-77FF-6441-BA32-CFE8FA5CE839}">
      <dgm:prSet phldrT="[Text]"/>
      <dgm:spPr/>
      <dgm:t>
        <a:bodyPr/>
        <a:lstStyle/>
        <a:p>
          <a:r>
            <a:rPr lang="en-US" dirty="0"/>
            <a:t>Intent</a:t>
          </a:r>
        </a:p>
      </dgm:t>
    </dgm:pt>
    <dgm:pt modelId="{6E1951E2-1536-304C-9FEA-4F4DDC96A034}" type="parTrans" cxnId="{7BA755E1-AF1F-3B4B-8B6A-D3BCED32D984}">
      <dgm:prSet/>
      <dgm:spPr/>
      <dgm:t>
        <a:bodyPr/>
        <a:lstStyle/>
        <a:p>
          <a:endParaRPr lang="en-US"/>
        </a:p>
      </dgm:t>
    </dgm:pt>
    <dgm:pt modelId="{8F4F4F94-D178-0445-9603-19B6D06B8C49}" type="sibTrans" cxnId="{7BA755E1-AF1F-3B4B-8B6A-D3BCED32D984}">
      <dgm:prSet/>
      <dgm:spPr/>
      <dgm:t>
        <a:bodyPr/>
        <a:lstStyle/>
        <a:p>
          <a:endParaRPr lang="en-US"/>
        </a:p>
      </dgm:t>
    </dgm:pt>
    <dgm:pt modelId="{382A061A-F54B-8C4A-842F-27BE5AB4B4A1}">
      <dgm:prSet phldrT="[Text]"/>
      <dgm:spPr/>
      <dgm:t>
        <a:bodyPr/>
        <a:lstStyle/>
        <a:p>
          <a:r>
            <a:rPr lang="en-US" dirty="0"/>
            <a:t>Fact</a:t>
          </a:r>
        </a:p>
      </dgm:t>
    </dgm:pt>
    <dgm:pt modelId="{9FDBBE81-D1A1-9A4F-9D80-27C0D137B728}" type="parTrans" cxnId="{86BEB4C2-35D9-D944-A3C1-F752E4548516}">
      <dgm:prSet/>
      <dgm:spPr/>
      <dgm:t>
        <a:bodyPr/>
        <a:lstStyle/>
        <a:p>
          <a:endParaRPr lang="en-US"/>
        </a:p>
      </dgm:t>
    </dgm:pt>
    <dgm:pt modelId="{6DE9E00B-B166-EF47-B01C-4D93FC662E0A}" type="sibTrans" cxnId="{86BEB4C2-35D9-D944-A3C1-F752E4548516}">
      <dgm:prSet/>
      <dgm:spPr/>
      <dgm:t>
        <a:bodyPr/>
        <a:lstStyle/>
        <a:p>
          <a:endParaRPr lang="en-US"/>
        </a:p>
      </dgm:t>
    </dgm:pt>
    <dgm:pt modelId="{F50468C4-4686-B84B-8623-DDCBFB7AC399}">
      <dgm:prSet phldrT="[Text]"/>
      <dgm:spPr/>
      <dgm:t>
        <a:bodyPr/>
        <a:lstStyle/>
        <a:p>
          <a:r>
            <a:rPr lang="en-US" dirty="0"/>
            <a:t>A "typical" message</a:t>
          </a:r>
        </a:p>
      </dgm:t>
    </dgm:pt>
    <dgm:pt modelId="{08EBD21A-E263-074E-BAA7-20F2998B73F4}" type="parTrans" cxnId="{1F1A0780-8738-FE48-B882-53C3828F457F}">
      <dgm:prSet/>
      <dgm:spPr/>
      <dgm:t>
        <a:bodyPr/>
        <a:lstStyle/>
        <a:p>
          <a:endParaRPr lang="en-US"/>
        </a:p>
      </dgm:t>
    </dgm:pt>
    <dgm:pt modelId="{E56B2EDC-C003-214B-A753-EA39732D77F1}" type="sibTrans" cxnId="{1F1A0780-8738-FE48-B882-53C3828F457F}">
      <dgm:prSet/>
      <dgm:spPr/>
      <dgm:t>
        <a:bodyPr/>
        <a:lstStyle/>
        <a:p>
          <a:endParaRPr lang="en-US"/>
        </a:p>
      </dgm:t>
    </dgm:pt>
    <dgm:pt modelId="{3E94DB67-34E8-954E-A7F4-59AD6B09CF60}">
      <dgm:prSet phldrT="[Text]"/>
      <dgm:spPr/>
      <dgm:t>
        <a:bodyPr/>
        <a:lstStyle/>
        <a:p>
          <a:r>
            <a:rPr lang="en-US" dirty="0"/>
            <a:t>An event</a:t>
          </a:r>
        </a:p>
      </dgm:t>
    </dgm:pt>
    <dgm:pt modelId="{80445E38-DD7D-7048-810F-355610E6BE61}" type="parTrans" cxnId="{F09F18B1-1ADF-2444-868F-F02857E2F4A4}">
      <dgm:prSet/>
      <dgm:spPr/>
      <dgm:t>
        <a:bodyPr/>
        <a:lstStyle/>
        <a:p>
          <a:endParaRPr lang="en-US"/>
        </a:p>
      </dgm:t>
    </dgm:pt>
    <dgm:pt modelId="{0A64F37B-DB69-E746-80C2-1A4A8A1303FC}" type="sibTrans" cxnId="{F09F18B1-1ADF-2444-868F-F02857E2F4A4}">
      <dgm:prSet/>
      <dgm:spPr/>
      <dgm:t>
        <a:bodyPr/>
        <a:lstStyle/>
        <a:p>
          <a:endParaRPr lang="en-US"/>
        </a:p>
      </dgm:t>
    </dgm:pt>
    <dgm:pt modelId="{EAF7737F-4DF4-504D-AF55-0E6B744C7252}" type="pres">
      <dgm:prSet presAssocID="{A5C0AAE4-B91E-7041-AA4D-264C4EA0F6EA}" presName="diagram" presStyleCnt="0">
        <dgm:presLayoutVars>
          <dgm:chPref val="1"/>
          <dgm:dir/>
          <dgm:animOne val="branch"/>
          <dgm:animLvl val="lvl"/>
          <dgm:resizeHandles/>
        </dgm:presLayoutVars>
      </dgm:prSet>
      <dgm:spPr/>
    </dgm:pt>
    <dgm:pt modelId="{8361FD30-A141-7840-BC96-3BA2E1677DFF}" type="pres">
      <dgm:prSet presAssocID="{6648979B-B72D-3243-8D6A-4CE2CA076E6A}" presName="root" presStyleCnt="0"/>
      <dgm:spPr/>
    </dgm:pt>
    <dgm:pt modelId="{C6A1C8B5-EE5C-3D4E-8491-9A01F79EA1C4}" type="pres">
      <dgm:prSet presAssocID="{6648979B-B72D-3243-8D6A-4CE2CA076E6A}" presName="rootComposite" presStyleCnt="0"/>
      <dgm:spPr/>
    </dgm:pt>
    <dgm:pt modelId="{EC654401-39D3-8A46-9F43-2BFD0F64F848}" type="pres">
      <dgm:prSet presAssocID="{6648979B-B72D-3243-8D6A-4CE2CA076E6A}" presName="rootText" presStyleLbl="node1" presStyleIdx="0" presStyleCnt="1"/>
      <dgm:spPr/>
    </dgm:pt>
    <dgm:pt modelId="{D81F1D3E-2A9C-6C4A-BF0E-A883BF36B653}" type="pres">
      <dgm:prSet presAssocID="{6648979B-B72D-3243-8D6A-4CE2CA076E6A}" presName="rootConnector" presStyleLbl="node1" presStyleIdx="0" presStyleCnt="1"/>
      <dgm:spPr/>
    </dgm:pt>
    <dgm:pt modelId="{5C546387-0545-EC47-B2EB-6A483690A3E5}" type="pres">
      <dgm:prSet presAssocID="{6648979B-B72D-3243-8D6A-4CE2CA076E6A}" presName="childShape" presStyleCnt="0"/>
      <dgm:spPr/>
    </dgm:pt>
    <dgm:pt modelId="{A0F00CAA-380C-6E41-BA38-E4BBB81B2B2A}" type="pres">
      <dgm:prSet presAssocID="{6E1951E2-1536-304C-9FEA-4F4DDC96A034}" presName="Name13" presStyleLbl="parChTrans1D2" presStyleIdx="0" presStyleCnt="2"/>
      <dgm:spPr/>
    </dgm:pt>
    <dgm:pt modelId="{DFE7563B-4A33-174E-9397-56892B6413C5}" type="pres">
      <dgm:prSet presAssocID="{3C386F30-77FF-6441-BA32-CFE8FA5CE839}" presName="childText" presStyleLbl="bgAcc1" presStyleIdx="0" presStyleCnt="2">
        <dgm:presLayoutVars>
          <dgm:bulletEnabled val="1"/>
        </dgm:presLayoutVars>
      </dgm:prSet>
      <dgm:spPr/>
    </dgm:pt>
    <dgm:pt modelId="{F955314A-F9E2-354A-906F-D0F27D0119DD}" type="pres">
      <dgm:prSet presAssocID="{9FDBBE81-D1A1-9A4F-9D80-27C0D137B728}" presName="Name13" presStyleLbl="parChTrans1D2" presStyleIdx="1" presStyleCnt="2"/>
      <dgm:spPr/>
    </dgm:pt>
    <dgm:pt modelId="{0FB2683C-4FA6-B743-ADCF-017471CB6819}" type="pres">
      <dgm:prSet presAssocID="{382A061A-F54B-8C4A-842F-27BE5AB4B4A1}" presName="childText" presStyleLbl="bgAcc1" presStyleIdx="1" presStyleCnt="2">
        <dgm:presLayoutVars>
          <dgm:bulletEnabled val="1"/>
        </dgm:presLayoutVars>
      </dgm:prSet>
      <dgm:spPr/>
    </dgm:pt>
  </dgm:ptLst>
  <dgm:cxnLst>
    <dgm:cxn modelId="{FE39B401-9806-B54B-A155-D2B28EE1081E}" type="presOf" srcId="{6648979B-B72D-3243-8D6A-4CE2CA076E6A}" destId="{EC654401-39D3-8A46-9F43-2BFD0F64F848}" srcOrd="0" destOrd="0" presId="urn:microsoft.com/office/officeart/2005/8/layout/hierarchy3"/>
    <dgm:cxn modelId="{BFE12A09-CCDC-3248-AC98-8E34D38DFC6C}" type="presOf" srcId="{6648979B-B72D-3243-8D6A-4CE2CA076E6A}" destId="{D81F1D3E-2A9C-6C4A-BF0E-A883BF36B653}" srcOrd="1" destOrd="0" presId="urn:microsoft.com/office/officeart/2005/8/layout/hierarchy3"/>
    <dgm:cxn modelId="{C27C7B4F-D632-2046-BDA2-0FB52416C442}" type="presOf" srcId="{A5C0AAE4-B91E-7041-AA4D-264C4EA0F6EA}" destId="{EAF7737F-4DF4-504D-AF55-0E6B744C7252}" srcOrd="0" destOrd="0" presId="urn:microsoft.com/office/officeart/2005/8/layout/hierarchy3"/>
    <dgm:cxn modelId="{E1B66B5D-6B3A-2544-BBBF-D35A78AE1A9D}" type="presOf" srcId="{382A061A-F54B-8C4A-842F-27BE5AB4B4A1}" destId="{0FB2683C-4FA6-B743-ADCF-017471CB6819}" srcOrd="0" destOrd="0" presId="urn:microsoft.com/office/officeart/2005/8/layout/hierarchy3"/>
    <dgm:cxn modelId="{1F1A0780-8738-FE48-B882-53C3828F457F}" srcId="{3C386F30-77FF-6441-BA32-CFE8FA5CE839}" destId="{F50468C4-4686-B84B-8623-DDCBFB7AC399}" srcOrd="0" destOrd="0" parTransId="{08EBD21A-E263-074E-BAA7-20F2998B73F4}" sibTransId="{E56B2EDC-C003-214B-A753-EA39732D77F1}"/>
    <dgm:cxn modelId="{F42D6C95-4A55-8A40-A442-49DCE2B8F307}" type="presOf" srcId="{6E1951E2-1536-304C-9FEA-4F4DDC96A034}" destId="{A0F00CAA-380C-6E41-BA38-E4BBB81B2B2A}" srcOrd="0" destOrd="0" presId="urn:microsoft.com/office/officeart/2005/8/layout/hierarchy3"/>
    <dgm:cxn modelId="{F09F18B1-1ADF-2444-868F-F02857E2F4A4}" srcId="{382A061A-F54B-8C4A-842F-27BE5AB4B4A1}" destId="{3E94DB67-34E8-954E-A7F4-59AD6B09CF60}" srcOrd="0" destOrd="0" parTransId="{80445E38-DD7D-7048-810F-355610E6BE61}" sibTransId="{0A64F37B-DB69-E746-80C2-1A4A8A1303FC}"/>
    <dgm:cxn modelId="{D3ED04B6-B0DD-C749-8E83-601B1BD3A1C0}" type="presOf" srcId="{3C386F30-77FF-6441-BA32-CFE8FA5CE839}" destId="{DFE7563B-4A33-174E-9397-56892B6413C5}" srcOrd="0" destOrd="0" presId="urn:microsoft.com/office/officeart/2005/8/layout/hierarchy3"/>
    <dgm:cxn modelId="{CC6E99B6-A156-A543-8377-AD798A65C4B2}" srcId="{A5C0AAE4-B91E-7041-AA4D-264C4EA0F6EA}" destId="{6648979B-B72D-3243-8D6A-4CE2CA076E6A}" srcOrd="0" destOrd="0" parTransId="{C6B5B880-DF87-7549-BBB0-17F278D143AA}" sibTransId="{1D0CFC35-B8FD-CD4D-BC4D-4EB2C42EFFFB}"/>
    <dgm:cxn modelId="{86BEB4C2-35D9-D944-A3C1-F752E4548516}" srcId="{6648979B-B72D-3243-8D6A-4CE2CA076E6A}" destId="{382A061A-F54B-8C4A-842F-27BE5AB4B4A1}" srcOrd="1" destOrd="0" parTransId="{9FDBBE81-D1A1-9A4F-9D80-27C0D137B728}" sibTransId="{6DE9E00B-B166-EF47-B01C-4D93FC662E0A}"/>
    <dgm:cxn modelId="{B1D73DDB-E476-434D-B778-154A58956C24}" type="presOf" srcId="{3E94DB67-34E8-954E-A7F4-59AD6B09CF60}" destId="{0FB2683C-4FA6-B743-ADCF-017471CB6819}" srcOrd="0" destOrd="1" presId="urn:microsoft.com/office/officeart/2005/8/layout/hierarchy3"/>
    <dgm:cxn modelId="{4B714CDC-BD37-1544-9F54-8FF46741E5FF}" type="presOf" srcId="{F50468C4-4686-B84B-8623-DDCBFB7AC399}" destId="{DFE7563B-4A33-174E-9397-56892B6413C5}" srcOrd="0" destOrd="1" presId="urn:microsoft.com/office/officeart/2005/8/layout/hierarchy3"/>
    <dgm:cxn modelId="{7BA755E1-AF1F-3B4B-8B6A-D3BCED32D984}" srcId="{6648979B-B72D-3243-8D6A-4CE2CA076E6A}" destId="{3C386F30-77FF-6441-BA32-CFE8FA5CE839}" srcOrd="0" destOrd="0" parTransId="{6E1951E2-1536-304C-9FEA-4F4DDC96A034}" sibTransId="{8F4F4F94-D178-0445-9603-19B6D06B8C49}"/>
    <dgm:cxn modelId="{13014FEE-C8E4-9942-8538-C94A04F7C009}" type="presOf" srcId="{9FDBBE81-D1A1-9A4F-9D80-27C0D137B728}" destId="{F955314A-F9E2-354A-906F-D0F27D0119DD}" srcOrd="0" destOrd="0" presId="urn:microsoft.com/office/officeart/2005/8/layout/hierarchy3"/>
    <dgm:cxn modelId="{B0E793CA-41BA-FD46-9418-78E4ABF83645}" type="presParOf" srcId="{EAF7737F-4DF4-504D-AF55-0E6B744C7252}" destId="{8361FD30-A141-7840-BC96-3BA2E1677DFF}" srcOrd="0" destOrd="0" presId="urn:microsoft.com/office/officeart/2005/8/layout/hierarchy3"/>
    <dgm:cxn modelId="{05E7276B-AADD-D24E-B14A-0B8EC187F8D0}" type="presParOf" srcId="{8361FD30-A141-7840-BC96-3BA2E1677DFF}" destId="{C6A1C8B5-EE5C-3D4E-8491-9A01F79EA1C4}" srcOrd="0" destOrd="0" presId="urn:microsoft.com/office/officeart/2005/8/layout/hierarchy3"/>
    <dgm:cxn modelId="{ACCE64E2-9159-154D-87D1-0676A924D7C0}" type="presParOf" srcId="{C6A1C8B5-EE5C-3D4E-8491-9A01F79EA1C4}" destId="{EC654401-39D3-8A46-9F43-2BFD0F64F848}" srcOrd="0" destOrd="0" presId="urn:microsoft.com/office/officeart/2005/8/layout/hierarchy3"/>
    <dgm:cxn modelId="{A0D459FC-3CFE-444A-96B3-9A29F066D900}" type="presParOf" srcId="{C6A1C8B5-EE5C-3D4E-8491-9A01F79EA1C4}" destId="{D81F1D3E-2A9C-6C4A-BF0E-A883BF36B653}" srcOrd="1" destOrd="0" presId="urn:microsoft.com/office/officeart/2005/8/layout/hierarchy3"/>
    <dgm:cxn modelId="{F9E56450-AB07-9847-B698-D0B7AB4978E6}" type="presParOf" srcId="{8361FD30-A141-7840-BC96-3BA2E1677DFF}" destId="{5C546387-0545-EC47-B2EB-6A483690A3E5}" srcOrd="1" destOrd="0" presId="urn:microsoft.com/office/officeart/2005/8/layout/hierarchy3"/>
    <dgm:cxn modelId="{4B81AFC0-B05F-5E41-BC28-51EE0D04A1AB}" type="presParOf" srcId="{5C546387-0545-EC47-B2EB-6A483690A3E5}" destId="{A0F00CAA-380C-6E41-BA38-E4BBB81B2B2A}" srcOrd="0" destOrd="0" presId="urn:microsoft.com/office/officeart/2005/8/layout/hierarchy3"/>
    <dgm:cxn modelId="{9FE3447E-6D75-094B-BA56-76C367A3E241}" type="presParOf" srcId="{5C546387-0545-EC47-B2EB-6A483690A3E5}" destId="{DFE7563B-4A33-174E-9397-56892B6413C5}" srcOrd="1" destOrd="0" presId="urn:microsoft.com/office/officeart/2005/8/layout/hierarchy3"/>
    <dgm:cxn modelId="{B2F69B76-E1FB-1740-8B49-73F3ED5258F1}" type="presParOf" srcId="{5C546387-0545-EC47-B2EB-6A483690A3E5}" destId="{F955314A-F9E2-354A-906F-D0F27D0119DD}" srcOrd="2" destOrd="0" presId="urn:microsoft.com/office/officeart/2005/8/layout/hierarchy3"/>
    <dgm:cxn modelId="{389DEF11-4827-7E4F-8329-F469DD722828}" type="presParOf" srcId="{5C546387-0545-EC47-B2EB-6A483690A3E5}" destId="{0FB2683C-4FA6-B743-ADCF-017471CB6819}"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48CF99-90F2-674C-8921-FC2FE11729FE}" type="doc">
      <dgm:prSet loTypeId="urn:microsoft.com/office/officeart/2008/layout/HorizontalMultiLevelHierarchy" loCatId="" qsTypeId="urn:microsoft.com/office/officeart/2005/8/quickstyle/simple1" qsCatId="simple" csTypeId="urn:microsoft.com/office/officeart/2005/8/colors/accent0_3" csCatId="mainScheme" phldr="1"/>
      <dgm:spPr/>
      <dgm:t>
        <a:bodyPr/>
        <a:lstStyle/>
        <a:p>
          <a:endParaRPr lang="en-US"/>
        </a:p>
      </dgm:t>
    </dgm:pt>
    <dgm:pt modelId="{91C211B6-A083-A042-9CDC-719E4A0A809C}">
      <dgm:prSet phldrT="[Text]"/>
      <dgm:spPr/>
      <dgm:t>
        <a:bodyPr/>
        <a:lstStyle/>
        <a:p>
          <a:r>
            <a:rPr lang="en-US" dirty="0"/>
            <a:t>Message</a:t>
          </a:r>
        </a:p>
      </dgm:t>
    </dgm:pt>
    <dgm:pt modelId="{5ACED1A1-1AD2-A944-A1D7-B73B8BE6E1AA}" type="parTrans" cxnId="{5E87BB7F-134F-3547-9490-58DC7A47AFC3}">
      <dgm:prSet/>
      <dgm:spPr/>
      <dgm:t>
        <a:bodyPr/>
        <a:lstStyle/>
        <a:p>
          <a:endParaRPr lang="en-US"/>
        </a:p>
      </dgm:t>
    </dgm:pt>
    <dgm:pt modelId="{658F5A92-CEE2-184E-BE3D-F95DC0B345FD}" type="sibTrans" cxnId="{5E87BB7F-134F-3547-9490-58DC7A47AFC3}">
      <dgm:prSet/>
      <dgm:spPr/>
      <dgm:t>
        <a:bodyPr/>
        <a:lstStyle/>
        <a:p>
          <a:endParaRPr lang="en-US"/>
        </a:p>
      </dgm:t>
    </dgm:pt>
    <dgm:pt modelId="{972F496F-F52D-6E4C-BFC1-3901C4C57A64}">
      <dgm:prSet phldrT="[Text]"/>
      <dgm:spPr/>
      <dgm:t>
        <a:bodyPr/>
        <a:lstStyle/>
        <a:p>
          <a:r>
            <a:rPr lang="en-US" dirty="0"/>
            <a:t>Command</a:t>
          </a:r>
        </a:p>
      </dgm:t>
    </dgm:pt>
    <dgm:pt modelId="{F7557935-35C6-F846-ABF6-8635F548AB60}" type="parTrans" cxnId="{DBE875D8-A890-6641-9E07-CEDD0FAA1A39}">
      <dgm:prSet/>
      <dgm:spPr/>
      <dgm:t>
        <a:bodyPr/>
        <a:lstStyle/>
        <a:p>
          <a:endParaRPr lang="en-US"/>
        </a:p>
      </dgm:t>
    </dgm:pt>
    <dgm:pt modelId="{6474D2F2-7E5C-404D-A824-3A64ABC502CC}" type="sibTrans" cxnId="{DBE875D8-A890-6641-9E07-CEDD0FAA1A39}">
      <dgm:prSet/>
      <dgm:spPr/>
      <dgm:t>
        <a:bodyPr/>
        <a:lstStyle/>
        <a:p>
          <a:endParaRPr lang="en-US"/>
        </a:p>
      </dgm:t>
    </dgm:pt>
    <dgm:pt modelId="{40F3302C-6630-A748-89E2-AE5591074782}">
      <dgm:prSet phldrT="[Text]"/>
      <dgm:spPr/>
      <dgm:t>
        <a:bodyPr/>
        <a:lstStyle/>
        <a:p>
          <a:r>
            <a:rPr lang="en-US" dirty="0"/>
            <a:t>Query</a:t>
          </a:r>
        </a:p>
      </dgm:t>
    </dgm:pt>
    <dgm:pt modelId="{7EF77CE9-7314-744C-A8E4-E63AC1963017}" type="parTrans" cxnId="{AF9E19AE-8698-D84B-A716-5C4B6046B6FA}">
      <dgm:prSet/>
      <dgm:spPr/>
      <dgm:t>
        <a:bodyPr/>
        <a:lstStyle/>
        <a:p>
          <a:endParaRPr lang="en-US"/>
        </a:p>
      </dgm:t>
    </dgm:pt>
    <dgm:pt modelId="{D8D66122-A953-8A47-A7A6-53EA00D77A32}" type="sibTrans" cxnId="{AF9E19AE-8698-D84B-A716-5C4B6046B6FA}">
      <dgm:prSet/>
      <dgm:spPr/>
      <dgm:t>
        <a:bodyPr/>
        <a:lstStyle/>
        <a:p>
          <a:endParaRPr lang="en-US"/>
        </a:p>
      </dgm:t>
    </dgm:pt>
    <dgm:pt modelId="{EB25B7B3-DBBD-A442-9D2B-4B14E98E7850}">
      <dgm:prSet phldrT="[Text]"/>
      <dgm:spPr/>
      <dgm:t>
        <a:bodyPr/>
        <a:lstStyle/>
        <a:p>
          <a:r>
            <a:rPr lang="en-US" dirty="0"/>
            <a:t>Job</a:t>
          </a:r>
        </a:p>
      </dgm:t>
    </dgm:pt>
    <dgm:pt modelId="{49C0E4C5-96EB-CB42-9201-5C262918374D}" type="parTrans" cxnId="{FB21F105-180D-6D4F-8926-F82AD1477922}">
      <dgm:prSet/>
      <dgm:spPr/>
      <dgm:t>
        <a:bodyPr/>
        <a:lstStyle/>
        <a:p>
          <a:endParaRPr lang="en-US"/>
        </a:p>
      </dgm:t>
    </dgm:pt>
    <dgm:pt modelId="{F280794C-A36B-C349-A46B-DBEF2ECC86E9}" type="sibTrans" cxnId="{FB21F105-180D-6D4F-8926-F82AD1477922}">
      <dgm:prSet/>
      <dgm:spPr/>
      <dgm:t>
        <a:bodyPr/>
        <a:lstStyle/>
        <a:p>
          <a:endParaRPr lang="en-US"/>
        </a:p>
      </dgm:t>
    </dgm:pt>
    <dgm:pt modelId="{B44357AD-14D8-3C48-B37B-72A1EF85957E}">
      <dgm:prSet phldrT="[Text]"/>
      <dgm:spPr/>
      <dgm:t>
        <a:bodyPr/>
        <a:lstStyle/>
        <a:p>
          <a:r>
            <a:rPr lang="en-US" dirty="0"/>
            <a:t>Value transfer</a:t>
          </a:r>
        </a:p>
      </dgm:t>
    </dgm:pt>
    <dgm:pt modelId="{2895D2D1-08E1-334A-A2F4-445FA144AD90}" type="parTrans" cxnId="{2757270D-33D1-8545-920D-33EFDEE74936}">
      <dgm:prSet/>
      <dgm:spPr/>
      <dgm:t>
        <a:bodyPr/>
        <a:lstStyle/>
        <a:p>
          <a:endParaRPr lang="en-US"/>
        </a:p>
      </dgm:t>
    </dgm:pt>
    <dgm:pt modelId="{EE220840-15AA-2B4D-948D-F58F9A5CBCA2}" type="sibTrans" cxnId="{2757270D-33D1-8545-920D-33EFDEE74936}">
      <dgm:prSet/>
      <dgm:spPr/>
      <dgm:t>
        <a:bodyPr/>
        <a:lstStyle/>
        <a:p>
          <a:endParaRPr lang="en-US"/>
        </a:p>
      </dgm:t>
    </dgm:pt>
    <dgm:pt modelId="{C2AD9E83-80DC-B84B-8CC6-FECD3A9978B5}">
      <dgm:prSet phldrT="[Text]"/>
      <dgm:spPr/>
      <dgm:t>
        <a:bodyPr/>
        <a:lstStyle/>
        <a:p>
          <a:r>
            <a:rPr lang="en-US" dirty="0"/>
            <a:t>Request</a:t>
          </a:r>
        </a:p>
      </dgm:t>
    </dgm:pt>
    <dgm:pt modelId="{28E50BC4-5D85-2944-B4CF-5BCA4DFB2B76}" type="parTrans" cxnId="{D3A99A51-DF87-8142-9F0C-00EE8B6845CF}">
      <dgm:prSet/>
      <dgm:spPr/>
      <dgm:t>
        <a:bodyPr/>
        <a:lstStyle/>
        <a:p>
          <a:endParaRPr lang="en-US"/>
        </a:p>
      </dgm:t>
    </dgm:pt>
    <dgm:pt modelId="{1D8762E9-59C0-ED47-9C0E-6E220BD7B5D1}" type="sibTrans" cxnId="{D3A99A51-DF87-8142-9F0C-00EE8B6845CF}">
      <dgm:prSet/>
      <dgm:spPr/>
      <dgm:t>
        <a:bodyPr/>
        <a:lstStyle/>
        <a:p>
          <a:endParaRPr lang="en-US"/>
        </a:p>
      </dgm:t>
    </dgm:pt>
    <dgm:pt modelId="{588D4C99-2110-6B41-8F0A-3444BC9B0B36}" type="pres">
      <dgm:prSet presAssocID="{8C48CF99-90F2-674C-8921-FC2FE11729FE}" presName="Name0" presStyleCnt="0">
        <dgm:presLayoutVars>
          <dgm:chPref val="1"/>
          <dgm:dir/>
          <dgm:animOne val="branch"/>
          <dgm:animLvl val="lvl"/>
          <dgm:resizeHandles val="exact"/>
        </dgm:presLayoutVars>
      </dgm:prSet>
      <dgm:spPr/>
    </dgm:pt>
    <dgm:pt modelId="{A6AEFFD1-3074-9740-AFB4-4FDDE7AA64F5}" type="pres">
      <dgm:prSet presAssocID="{91C211B6-A083-A042-9CDC-719E4A0A809C}" presName="root1" presStyleCnt="0"/>
      <dgm:spPr/>
    </dgm:pt>
    <dgm:pt modelId="{D55E1046-B2C3-D540-83D5-CABDC5D9A473}" type="pres">
      <dgm:prSet presAssocID="{91C211B6-A083-A042-9CDC-719E4A0A809C}" presName="LevelOneTextNode" presStyleLbl="node0" presStyleIdx="0" presStyleCnt="1">
        <dgm:presLayoutVars>
          <dgm:chPref val="3"/>
        </dgm:presLayoutVars>
      </dgm:prSet>
      <dgm:spPr/>
    </dgm:pt>
    <dgm:pt modelId="{56632BAE-2A8C-584D-8E49-9816F6DA4C36}" type="pres">
      <dgm:prSet presAssocID="{91C211B6-A083-A042-9CDC-719E4A0A809C}" presName="level2hierChild" presStyleCnt="0"/>
      <dgm:spPr/>
    </dgm:pt>
    <dgm:pt modelId="{492F6D4B-C3A2-7643-86B5-8C1CD49EADFA}" type="pres">
      <dgm:prSet presAssocID="{F7557935-35C6-F846-ABF6-8635F548AB60}" presName="conn2-1" presStyleLbl="parChTrans1D2" presStyleIdx="0" presStyleCnt="5"/>
      <dgm:spPr/>
    </dgm:pt>
    <dgm:pt modelId="{8BA42486-C71D-D747-926E-C4D2086E8756}" type="pres">
      <dgm:prSet presAssocID="{F7557935-35C6-F846-ABF6-8635F548AB60}" presName="connTx" presStyleLbl="parChTrans1D2" presStyleIdx="0" presStyleCnt="5"/>
      <dgm:spPr/>
    </dgm:pt>
    <dgm:pt modelId="{10E34DDA-14BD-5C4B-AB00-43A2A370D3AE}" type="pres">
      <dgm:prSet presAssocID="{972F496F-F52D-6E4C-BFC1-3901C4C57A64}" presName="root2" presStyleCnt="0"/>
      <dgm:spPr/>
    </dgm:pt>
    <dgm:pt modelId="{B913B689-EDBD-C447-9821-BD8A7387F91C}" type="pres">
      <dgm:prSet presAssocID="{972F496F-F52D-6E4C-BFC1-3901C4C57A64}" presName="LevelTwoTextNode" presStyleLbl="node2" presStyleIdx="0" presStyleCnt="5">
        <dgm:presLayoutVars>
          <dgm:chPref val="3"/>
        </dgm:presLayoutVars>
      </dgm:prSet>
      <dgm:spPr/>
    </dgm:pt>
    <dgm:pt modelId="{92D0FF84-D506-324C-8368-B6948B00E3FD}" type="pres">
      <dgm:prSet presAssocID="{972F496F-F52D-6E4C-BFC1-3901C4C57A64}" presName="level3hierChild" presStyleCnt="0"/>
      <dgm:spPr/>
    </dgm:pt>
    <dgm:pt modelId="{FB9B5FB9-12B2-3E41-B1CC-77668E0BCA8D}" type="pres">
      <dgm:prSet presAssocID="{7EF77CE9-7314-744C-A8E4-E63AC1963017}" presName="conn2-1" presStyleLbl="parChTrans1D2" presStyleIdx="1" presStyleCnt="5"/>
      <dgm:spPr/>
    </dgm:pt>
    <dgm:pt modelId="{671E9F29-C52A-CB44-8917-14D820F9D7A5}" type="pres">
      <dgm:prSet presAssocID="{7EF77CE9-7314-744C-A8E4-E63AC1963017}" presName="connTx" presStyleLbl="parChTrans1D2" presStyleIdx="1" presStyleCnt="5"/>
      <dgm:spPr/>
    </dgm:pt>
    <dgm:pt modelId="{E90D2E53-775E-CC4A-9119-EC86A00E66D6}" type="pres">
      <dgm:prSet presAssocID="{40F3302C-6630-A748-89E2-AE5591074782}" presName="root2" presStyleCnt="0"/>
      <dgm:spPr/>
    </dgm:pt>
    <dgm:pt modelId="{3868968E-05A5-1E44-8FFC-B02082390A32}" type="pres">
      <dgm:prSet presAssocID="{40F3302C-6630-A748-89E2-AE5591074782}" presName="LevelTwoTextNode" presStyleLbl="node2" presStyleIdx="1" presStyleCnt="5">
        <dgm:presLayoutVars>
          <dgm:chPref val="3"/>
        </dgm:presLayoutVars>
      </dgm:prSet>
      <dgm:spPr/>
    </dgm:pt>
    <dgm:pt modelId="{0E5B121A-A174-4048-82D6-383A6F422391}" type="pres">
      <dgm:prSet presAssocID="{40F3302C-6630-A748-89E2-AE5591074782}" presName="level3hierChild" presStyleCnt="0"/>
      <dgm:spPr/>
    </dgm:pt>
    <dgm:pt modelId="{9A5346E2-04D1-1C4F-8347-2749C4A2F438}" type="pres">
      <dgm:prSet presAssocID="{49C0E4C5-96EB-CB42-9201-5C262918374D}" presName="conn2-1" presStyleLbl="parChTrans1D2" presStyleIdx="2" presStyleCnt="5"/>
      <dgm:spPr/>
    </dgm:pt>
    <dgm:pt modelId="{F76140F1-6248-B749-8EDD-209C73E86193}" type="pres">
      <dgm:prSet presAssocID="{49C0E4C5-96EB-CB42-9201-5C262918374D}" presName="connTx" presStyleLbl="parChTrans1D2" presStyleIdx="2" presStyleCnt="5"/>
      <dgm:spPr/>
    </dgm:pt>
    <dgm:pt modelId="{E9FBF575-EB60-254E-ADAF-167B011269BC}" type="pres">
      <dgm:prSet presAssocID="{EB25B7B3-DBBD-A442-9D2B-4B14E98E7850}" presName="root2" presStyleCnt="0"/>
      <dgm:spPr/>
    </dgm:pt>
    <dgm:pt modelId="{F739AD90-6F0F-024C-A381-A7FA77223AE0}" type="pres">
      <dgm:prSet presAssocID="{EB25B7B3-DBBD-A442-9D2B-4B14E98E7850}" presName="LevelTwoTextNode" presStyleLbl="node2" presStyleIdx="2" presStyleCnt="5">
        <dgm:presLayoutVars>
          <dgm:chPref val="3"/>
        </dgm:presLayoutVars>
      </dgm:prSet>
      <dgm:spPr/>
    </dgm:pt>
    <dgm:pt modelId="{12C3953B-E65A-EF4D-8B5C-849B3AB08C02}" type="pres">
      <dgm:prSet presAssocID="{EB25B7B3-DBBD-A442-9D2B-4B14E98E7850}" presName="level3hierChild" presStyleCnt="0"/>
      <dgm:spPr/>
    </dgm:pt>
    <dgm:pt modelId="{92408DF7-84C0-FD49-B855-DE6BFE10C08F}" type="pres">
      <dgm:prSet presAssocID="{2895D2D1-08E1-334A-A2F4-445FA144AD90}" presName="conn2-1" presStyleLbl="parChTrans1D2" presStyleIdx="3" presStyleCnt="5"/>
      <dgm:spPr/>
    </dgm:pt>
    <dgm:pt modelId="{791F7ACC-21B4-2F44-93E0-02279BD0C31D}" type="pres">
      <dgm:prSet presAssocID="{2895D2D1-08E1-334A-A2F4-445FA144AD90}" presName="connTx" presStyleLbl="parChTrans1D2" presStyleIdx="3" presStyleCnt="5"/>
      <dgm:spPr/>
    </dgm:pt>
    <dgm:pt modelId="{CCB54DAA-9875-3848-A5E8-831B3A275562}" type="pres">
      <dgm:prSet presAssocID="{B44357AD-14D8-3C48-B37B-72A1EF85957E}" presName="root2" presStyleCnt="0"/>
      <dgm:spPr/>
    </dgm:pt>
    <dgm:pt modelId="{9090F4F6-0B37-E84D-894E-1BAC46C522ED}" type="pres">
      <dgm:prSet presAssocID="{B44357AD-14D8-3C48-B37B-72A1EF85957E}" presName="LevelTwoTextNode" presStyleLbl="node2" presStyleIdx="3" presStyleCnt="5">
        <dgm:presLayoutVars>
          <dgm:chPref val="3"/>
        </dgm:presLayoutVars>
      </dgm:prSet>
      <dgm:spPr/>
    </dgm:pt>
    <dgm:pt modelId="{D7B83906-6F85-EE4B-A00B-B9405C4E1F07}" type="pres">
      <dgm:prSet presAssocID="{B44357AD-14D8-3C48-B37B-72A1EF85957E}" presName="level3hierChild" presStyleCnt="0"/>
      <dgm:spPr/>
    </dgm:pt>
    <dgm:pt modelId="{427722F4-EB17-4A4E-AE2B-70825F009720}" type="pres">
      <dgm:prSet presAssocID="{28E50BC4-5D85-2944-B4CF-5BCA4DFB2B76}" presName="conn2-1" presStyleLbl="parChTrans1D2" presStyleIdx="4" presStyleCnt="5"/>
      <dgm:spPr/>
    </dgm:pt>
    <dgm:pt modelId="{E24C5FDB-8C93-1D4A-A069-A3A96287BFF3}" type="pres">
      <dgm:prSet presAssocID="{28E50BC4-5D85-2944-B4CF-5BCA4DFB2B76}" presName="connTx" presStyleLbl="parChTrans1D2" presStyleIdx="4" presStyleCnt="5"/>
      <dgm:spPr/>
    </dgm:pt>
    <dgm:pt modelId="{9F463FCB-87F9-724F-A3F0-6859FE5766E6}" type="pres">
      <dgm:prSet presAssocID="{C2AD9E83-80DC-B84B-8CC6-FECD3A9978B5}" presName="root2" presStyleCnt="0"/>
      <dgm:spPr/>
    </dgm:pt>
    <dgm:pt modelId="{E4652152-0CA9-FE4C-80F7-1A7394413C96}" type="pres">
      <dgm:prSet presAssocID="{C2AD9E83-80DC-B84B-8CC6-FECD3A9978B5}" presName="LevelTwoTextNode" presStyleLbl="node2" presStyleIdx="4" presStyleCnt="5">
        <dgm:presLayoutVars>
          <dgm:chPref val="3"/>
        </dgm:presLayoutVars>
      </dgm:prSet>
      <dgm:spPr/>
    </dgm:pt>
    <dgm:pt modelId="{06509891-91E8-544A-A65A-EC93E9B0AB6B}" type="pres">
      <dgm:prSet presAssocID="{C2AD9E83-80DC-B84B-8CC6-FECD3A9978B5}" presName="level3hierChild" presStyleCnt="0"/>
      <dgm:spPr/>
    </dgm:pt>
  </dgm:ptLst>
  <dgm:cxnLst>
    <dgm:cxn modelId="{FB21F105-180D-6D4F-8926-F82AD1477922}" srcId="{91C211B6-A083-A042-9CDC-719E4A0A809C}" destId="{EB25B7B3-DBBD-A442-9D2B-4B14E98E7850}" srcOrd="2" destOrd="0" parTransId="{49C0E4C5-96EB-CB42-9201-5C262918374D}" sibTransId="{F280794C-A36B-C349-A46B-DBEF2ECC86E9}"/>
    <dgm:cxn modelId="{2757270D-33D1-8545-920D-33EFDEE74936}" srcId="{91C211B6-A083-A042-9CDC-719E4A0A809C}" destId="{B44357AD-14D8-3C48-B37B-72A1EF85957E}" srcOrd="3" destOrd="0" parTransId="{2895D2D1-08E1-334A-A2F4-445FA144AD90}" sibTransId="{EE220840-15AA-2B4D-948D-F58F9A5CBCA2}"/>
    <dgm:cxn modelId="{2E97540D-F770-724A-A50D-26286B70214C}" type="presOf" srcId="{972F496F-F52D-6E4C-BFC1-3901C4C57A64}" destId="{B913B689-EDBD-C447-9821-BD8A7387F91C}" srcOrd="0" destOrd="0" presId="urn:microsoft.com/office/officeart/2008/layout/HorizontalMultiLevelHierarchy"/>
    <dgm:cxn modelId="{9CA98218-95C2-8543-8944-024590F0652A}" type="presOf" srcId="{C2AD9E83-80DC-B84B-8CC6-FECD3A9978B5}" destId="{E4652152-0CA9-FE4C-80F7-1A7394413C96}" srcOrd="0" destOrd="0" presId="urn:microsoft.com/office/officeart/2008/layout/HorizontalMultiLevelHierarchy"/>
    <dgm:cxn modelId="{BD44DD2C-3EAE-4D46-8D01-3E0D22DBA19E}" type="presOf" srcId="{2895D2D1-08E1-334A-A2F4-445FA144AD90}" destId="{791F7ACC-21B4-2F44-93E0-02279BD0C31D}" srcOrd="1" destOrd="0" presId="urn:microsoft.com/office/officeart/2008/layout/HorizontalMultiLevelHierarchy"/>
    <dgm:cxn modelId="{06C6A43A-8CD9-A341-A4C8-F9C93999CCDD}" type="presOf" srcId="{49C0E4C5-96EB-CB42-9201-5C262918374D}" destId="{9A5346E2-04D1-1C4F-8347-2749C4A2F438}" srcOrd="0" destOrd="0" presId="urn:microsoft.com/office/officeart/2008/layout/HorizontalMultiLevelHierarchy"/>
    <dgm:cxn modelId="{83C33D42-F486-3F45-B9EB-EB54146E249E}" type="presOf" srcId="{40F3302C-6630-A748-89E2-AE5591074782}" destId="{3868968E-05A5-1E44-8FFC-B02082390A32}" srcOrd="0" destOrd="0" presId="urn:microsoft.com/office/officeart/2008/layout/HorizontalMultiLevelHierarchy"/>
    <dgm:cxn modelId="{C1039244-6042-A34E-B45C-F240533E0CF3}" type="presOf" srcId="{7EF77CE9-7314-744C-A8E4-E63AC1963017}" destId="{FB9B5FB9-12B2-3E41-B1CC-77668E0BCA8D}" srcOrd="0" destOrd="0" presId="urn:microsoft.com/office/officeart/2008/layout/HorizontalMultiLevelHierarchy"/>
    <dgm:cxn modelId="{82594A48-7D43-4641-AF9B-784DB3A5AF79}" type="presOf" srcId="{7EF77CE9-7314-744C-A8E4-E63AC1963017}" destId="{671E9F29-C52A-CB44-8917-14D820F9D7A5}" srcOrd="1" destOrd="0" presId="urn:microsoft.com/office/officeart/2008/layout/HorizontalMultiLevelHierarchy"/>
    <dgm:cxn modelId="{E4FA984C-CF96-D84E-BA7C-A66B7CE4F3F1}" type="presOf" srcId="{49C0E4C5-96EB-CB42-9201-5C262918374D}" destId="{F76140F1-6248-B749-8EDD-209C73E86193}" srcOrd="1" destOrd="0" presId="urn:microsoft.com/office/officeart/2008/layout/HorizontalMultiLevelHierarchy"/>
    <dgm:cxn modelId="{D3A99A51-DF87-8142-9F0C-00EE8B6845CF}" srcId="{91C211B6-A083-A042-9CDC-719E4A0A809C}" destId="{C2AD9E83-80DC-B84B-8CC6-FECD3A9978B5}" srcOrd="4" destOrd="0" parTransId="{28E50BC4-5D85-2944-B4CF-5BCA4DFB2B76}" sibTransId="{1D8762E9-59C0-ED47-9C0E-6E220BD7B5D1}"/>
    <dgm:cxn modelId="{9591CA54-DECF-A042-B721-C24F0131203C}" type="presOf" srcId="{28E50BC4-5D85-2944-B4CF-5BCA4DFB2B76}" destId="{427722F4-EB17-4A4E-AE2B-70825F009720}" srcOrd="0" destOrd="0" presId="urn:microsoft.com/office/officeart/2008/layout/HorizontalMultiLevelHierarchy"/>
    <dgm:cxn modelId="{6E5DE357-A35C-DA42-A4D0-94E634A46192}" type="presOf" srcId="{F7557935-35C6-F846-ABF6-8635F548AB60}" destId="{492F6D4B-C3A2-7643-86B5-8C1CD49EADFA}" srcOrd="0" destOrd="0" presId="urn:microsoft.com/office/officeart/2008/layout/HorizontalMultiLevelHierarchy"/>
    <dgm:cxn modelId="{5B538D62-92EF-2F4F-9609-95193EC45EA4}" type="presOf" srcId="{EB25B7B3-DBBD-A442-9D2B-4B14E98E7850}" destId="{F739AD90-6F0F-024C-A381-A7FA77223AE0}" srcOrd="0" destOrd="0" presId="urn:microsoft.com/office/officeart/2008/layout/HorizontalMultiLevelHierarchy"/>
    <dgm:cxn modelId="{A3017B76-C361-1744-9D83-79027A441F01}" type="presOf" srcId="{28E50BC4-5D85-2944-B4CF-5BCA4DFB2B76}" destId="{E24C5FDB-8C93-1D4A-A069-A3A96287BFF3}" srcOrd="1" destOrd="0" presId="urn:microsoft.com/office/officeart/2008/layout/HorizontalMultiLevelHierarchy"/>
    <dgm:cxn modelId="{13F6017D-07F7-3C45-814C-DC72C4D4B9AC}" type="presOf" srcId="{B44357AD-14D8-3C48-B37B-72A1EF85957E}" destId="{9090F4F6-0B37-E84D-894E-1BAC46C522ED}" srcOrd="0" destOrd="0" presId="urn:microsoft.com/office/officeart/2008/layout/HorizontalMultiLevelHierarchy"/>
    <dgm:cxn modelId="{5E87BB7F-134F-3547-9490-58DC7A47AFC3}" srcId="{8C48CF99-90F2-674C-8921-FC2FE11729FE}" destId="{91C211B6-A083-A042-9CDC-719E4A0A809C}" srcOrd="0" destOrd="0" parTransId="{5ACED1A1-1AD2-A944-A1D7-B73B8BE6E1AA}" sibTransId="{658F5A92-CEE2-184E-BE3D-F95DC0B345FD}"/>
    <dgm:cxn modelId="{AF9E19AE-8698-D84B-A716-5C4B6046B6FA}" srcId="{91C211B6-A083-A042-9CDC-719E4A0A809C}" destId="{40F3302C-6630-A748-89E2-AE5591074782}" srcOrd="1" destOrd="0" parTransId="{7EF77CE9-7314-744C-A8E4-E63AC1963017}" sibTransId="{D8D66122-A953-8A47-A7A6-53EA00D77A32}"/>
    <dgm:cxn modelId="{509ABFD5-EAAB-3B4C-AD95-698444DDAE81}" type="presOf" srcId="{2895D2D1-08E1-334A-A2F4-445FA144AD90}" destId="{92408DF7-84C0-FD49-B855-DE6BFE10C08F}" srcOrd="0" destOrd="0" presId="urn:microsoft.com/office/officeart/2008/layout/HorizontalMultiLevelHierarchy"/>
    <dgm:cxn modelId="{DBE875D8-A890-6641-9E07-CEDD0FAA1A39}" srcId="{91C211B6-A083-A042-9CDC-719E4A0A809C}" destId="{972F496F-F52D-6E4C-BFC1-3901C4C57A64}" srcOrd="0" destOrd="0" parTransId="{F7557935-35C6-F846-ABF6-8635F548AB60}" sibTransId="{6474D2F2-7E5C-404D-A824-3A64ABC502CC}"/>
    <dgm:cxn modelId="{09CB01DA-23BB-9644-91B5-1E8180F7D91B}" type="presOf" srcId="{8C48CF99-90F2-674C-8921-FC2FE11729FE}" destId="{588D4C99-2110-6B41-8F0A-3444BC9B0B36}" srcOrd="0" destOrd="0" presId="urn:microsoft.com/office/officeart/2008/layout/HorizontalMultiLevelHierarchy"/>
    <dgm:cxn modelId="{B3D339E1-371A-EE4A-AEA4-CB49F7161F65}" type="presOf" srcId="{91C211B6-A083-A042-9CDC-719E4A0A809C}" destId="{D55E1046-B2C3-D540-83D5-CABDC5D9A473}" srcOrd="0" destOrd="0" presId="urn:microsoft.com/office/officeart/2008/layout/HorizontalMultiLevelHierarchy"/>
    <dgm:cxn modelId="{2DC4C5EC-E21D-B64B-BFF8-FCF8C75FA703}" type="presOf" srcId="{F7557935-35C6-F846-ABF6-8635F548AB60}" destId="{8BA42486-C71D-D747-926E-C4D2086E8756}" srcOrd="1" destOrd="0" presId="urn:microsoft.com/office/officeart/2008/layout/HorizontalMultiLevelHierarchy"/>
    <dgm:cxn modelId="{C35646B0-29E2-0843-B37D-110EA7991A60}" type="presParOf" srcId="{588D4C99-2110-6B41-8F0A-3444BC9B0B36}" destId="{A6AEFFD1-3074-9740-AFB4-4FDDE7AA64F5}" srcOrd="0" destOrd="0" presId="urn:microsoft.com/office/officeart/2008/layout/HorizontalMultiLevelHierarchy"/>
    <dgm:cxn modelId="{5A0385F1-87CA-964F-BBA7-33E527FA2921}" type="presParOf" srcId="{A6AEFFD1-3074-9740-AFB4-4FDDE7AA64F5}" destId="{D55E1046-B2C3-D540-83D5-CABDC5D9A473}" srcOrd="0" destOrd="0" presId="urn:microsoft.com/office/officeart/2008/layout/HorizontalMultiLevelHierarchy"/>
    <dgm:cxn modelId="{BA607129-3BDD-EB46-B955-B0E0589BBD15}" type="presParOf" srcId="{A6AEFFD1-3074-9740-AFB4-4FDDE7AA64F5}" destId="{56632BAE-2A8C-584D-8E49-9816F6DA4C36}" srcOrd="1" destOrd="0" presId="urn:microsoft.com/office/officeart/2008/layout/HorizontalMultiLevelHierarchy"/>
    <dgm:cxn modelId="{6929E4CF-0C86-9C40-B187-F4A603C13A46}" type="presParOf" srcId="{56632BAE-2A8C-584D-8E49-9816F6DA4C36}" destId="{492F6D4B-C3A2-7643-86B5-8C1CD49EADFA}" srcOrd="0" destOrd="0" presId="urn:microsoft.com/office/officeart/2008/layout/HorizontalMultiLevelHierarchy"/>
    <dgm:cxn modelId="{FDE8650B-07F8-8640-90A8-839DEF3936CA}" type="presParOf" srcId="{492F6D4B-C3A2-7643-86B5-8C1CD49EADFA}" destId="{8BA42486-C71D-D747-926E-C4D2086E8756}" srcOrd="0" destOrd="0" presId="urn:microsoft.com/office/officeart/2008/layout/HorizontalMultiLevelHierarchy"/>
    <dgm:cxn modelId="{E3AC6429-61BD-8440-BF8D-6998563CA4BA}" type="presParOf" srcId="{56632BAE-2A8C-584D-8E49-9816F6DA4C36}" destId="{10E34DDA-14BD-5C4B-AB00-43A2A370D3AE}" srcOrd="1" destOrd="0" presId="urn:microsoft.com/office/officeart/2008/layout/HorizontalMultiLevelHierarchy"/>
    <dgm:cxn modelId="{5DE22752-82EC-4345-B93B-34E981036358}" type="presParOf" srcId="{10E34DDA-14BD-5C4B-AB00-43A2A370D3AE}" destId="{B913B689-EDBD-C447-9821-BD8A7387F91C}" srcOrd="0" destOrd="0" presId="urn:microsoft.com/office/officeart/2008/layout/HorizontalMultiLevelHierarchy"/>
    <dgm:cxn modelId="{DD23CF84-2CA2-C643-BADE-6FB76BB57105}" type="presParOf" srcId="{10E34DDA-14BD-5C4B-AB00-43A2A370D3AE}" destId="{92D0FF84-D506-324C-8368-B6948B00E3FD}" srcOrd="1" destOrd="0" presId="urn:microsoft.com/office/officeart/2008/layout/HorizontalMultiLevelHierarchy"/>
    <dgm:cxn modelId="{8F4A5160-260E-EF4E-9D53-65DE46ED5526}" type="presParOf" srcId="{56632BAE-2A8C-584D-8E49-9816F6DA4C36}" destId="{FB9B5FB9-12B2-3E41-B1CC-77668E0BCA8D}" srcOrd="2" destOrd="0" presId="urn:microsoft.com/office/officeart/2008/layout/HorizontalMultiLevelHierarchy"/>
    <dgm:cxn modelId="{38989CF8-F3A0-2648-97C0-F4C9AFDAF0B4}" type="presParOf" srcId="{FB9B5FB9-12B2-3E41-B1CC-77668E0BCA8D}" destId="{671E9F29-C52A-CB44-8917-14D820F9D7A5}" srcOrd="0" destOrd="0" presId="urn:microsoft.com/office/officeart/2008/layout/HorizontalMultiLevelHierarchy"/>
    <dgm:cxn modelId="{30ACB441-69A8-9A4D-B75D-CFC5C7370F3B}" type="presParOf" srcId="{56632BAE-2A8C-584D-8E49-9816F6DA4C36}" destId="{E90D2E53-775E-CC4A-9119-EC86A00E66D6}" srcOrd="3" destOrd="0" presId="urn:microsoft.com/office/officeart/2008/layout/HorizontalMultiLevelHierarchy"/>
    <dgm:cxn modelId="{60173779-C9EA-0041-912E-A75694D545B8}" type="presParOf" srcId="{E90D2E53-775E-CC4A-9119-EC86A00E66D6}" destId="{3868968E-05A5-1E44-8FFC-B02082390A32}" srcOrd="0" destOrd="0" presId="urn:microsoft.com/office/officeart/2008/layout/HorizontalMultiLevelHierarchy"/>
    <dgm:cxn modelId="{4F271390-B98A-A34A-BA37-C218F53FADC0}" type="presParOf" srcId="{E90D2E53-775E-CC4A-9119-EC86A00E66D6}" destId="{0E5B121A-A174-4048-82D6-383A6F422391}" srcOrd="1" destOrd="0" presId="urn:microsoft.com/office/officeart/2008/layout/HorizontalMultiLevelHierarchy"/>
    <dgm:cxn modelId="{B2FAF894-7141-5B4E-AF40-E79735EC8DF7}" type="presParOf" srcId="{56632BAE-2A8C-584D-8E49-9816F6DA4C36}" destId="{9A5346E2-04D1-1C4F-8347-2749C4A2F438}" srcOrd="4" destOrd="0" presId="urn:microsoft.com/office/officeart/2008/layout/HorizontalMultiLevelHierarchy"/>
    <dgm:cxn modelId="{031A8500-393A-E14B-9526-080670CD0F1B}" type="presParOf" srcId="{9A5346E2-04D1-1C4F-8347-2749C4A2F438}" destId="{F76140F1-6248-B749-8EDD-209C73E86193}" srcOrd="0" destOrd="0" presId="urn:microsoft.com/office/officeart/2008/layout/HorizontalMultiLevelHierarchy"/>
    <dgm:cxn modelId="{79EB2C9B-58C8-3843-AC0F-65DCCF2AE46F}" type="presParOf" srcId="{56632BAE-2A8C-584D-8E49-9816F6DA4C36}" destId="{E9FBF575-EB60-254E-ADAF-167B011269BC}" srcOrd="5" destOrd="0" presId="urn:microsoft.com/office/officeart/2008/layout/HorizontalMultiLevelHierarchy"/>
    <dgm:cxn modelId="{C830E55D-2404-4043-82B8-07FA4D49D01B}" type="presParOf" srcId="{E9FBF575-EB60-254E-ADAF-167B011269BC}" destId="{F739AD90-6F0F-024C-A381-A7FA77223AE0}" srcOrd="0" destOrd="0" presId="urn:microsoft.com/office/officeart/2008/layout/HorizontalMultiLevelHierarchy"/>
    <dgm:cxn modelId="{BE774B4C-1BF5-FA48-9C94-0EC4F57777F6}" type="presParOf" srcId="{E9FBF575-EB60-254E-ADAF-167B011269BC}" destId="{12C3953B-E65A-EF4D-8B5C-849B3AB08C02}" srcOrd="1" destOrd="0" presId="urn:microsoft.com/office/officeart/2008/layout/HorizontalMultiLevelHierarchy"/>
    <dgm:cxn modelId="{D37C73D1-D60F-9E46-BAB2-F9784947EBEF}" type="presParOf" srcId="{56632BAE-2A8C-584D-8E49-9816F6DA4C36}" destId="{92408DF7-84C0-FD49-B855-DE6BFE10C08F}" srcOrd="6" destOrd="0" presId="urn:microsoft.com/office/officeart/2008/layout/HorizontalMultiLevelHierarchy"/>
    <dgm:cxn modelId="{0B6516F6-9A38-1B45-956B-54613829987A}" type="presParOf" srcId="{92408DF7-84C0-FD49-B855-DE6BFE10C08F}" destId="{791F7ACC-21B4-2F44-93E0-02279BD0C31D}" srcOrd="0" destOrd="0" presId="urn:microsoft.com/office/officeart/2008/layout/HorizontalMultiLevelHierarchy"/>
    <dgm:cxn modelId="{766A8882-1CCD-564C-96EE-7F14C28B3D5A}" type="presParOf" srcId="{56632BAE-2A8C-584D-8E49-9816F6DA4C36}" destId="{CCB54DAA-9875-3848-A5E8-831B3A275562}" srcOrd="7" destOrd="0" presId="urn:microsoft.com/office/officeart/2008/layout/HorizontalMultiLevelHierarchy"/>
    <dgm:cxn modelId="{0ED9BDF9-F032-A740-9566-22FA1F88D68B}" type="presParOf" srcId="{CCB54DAA-9875-3848-A5E8-831B3A275562}" destId="{9090F4F6-0B37-E84D-894E-1BAC46C522ED}" srcOrd="0" destOrd="0" presId="urn:microsoft.com/office/officeart/2008/layout/HorizontalMultiLevelHierarchy"/>
    <dgm:cxn modelId="{1EBC6E3A-E109-CD46-8AE0-6C9713AC3023}" type="presParOf" srcId="{CCB54DAA-9875-3848-A5E8-831B3A275562}" destId="{D7B83906-6F85-EE4B-A00B-B9405C4E1F07}" srcOrd="1" destOrd="0" presId="urn:microsoft.com/office/officeart/2008/layout/HorizontalMultiLevelHierarchy"/>
    <dgm:cxn modelId="{F3A7EA8D-D912-AB45-8C42-BD1719377318}" type="presParOf" srcId="{56632BAE-2A8C-584D-8E49-9816F6DA4C36}" destId="{427722F4-EB17-4A4E-AE2B-70825F009720}" srcOrd="8" destOrd="0" presId="urn:microsoft.com/office/officeart/2008/layout/HorizontalMultiLevelHierarchy"/>
    <dgm:cxn modelId="{FBBF86DD-4294-5F47-96CC-E1F4C6B501FF}" type="presParOf" srcId="{427722F4-EB17-4A4E-AE2B-70825F009720}" destId="{E24C5FDB-8C93-1D4A-A069-A3A96287BFF3}" srcOrd="0" destOrd="0" presId="urn:microsoft.com/office/officeart/2008/layout/HorizontalMultiLevelHierarchy"/>
    <dgm:cxn modelId="{62316042-22D8-CF4A-B7CC-259F05A88158}" type="presParOf" srcId="{56632BAE-2A8C-584D-8E49-9816F6DA4C36}" destId="{9F463FCB-87F9-724F-A3F0-6859FE5766E6}" srcOrd="9" destOrd="0" presId="urn:microsoft.com/office/officeart/2008/layout/HorizontalMultiLevelHierarchy"/>
    <dgm:cxn modelId="{CB2C1D3B-E7B9-4744-857C-F99124B68927}" type="presParOf" srcId="{9F463FCB-87F9-724F-A3F0-6859FE5766E6}" destId="{E4652152-0CA9-FE4C-80F7-1A7394413C96}" srcOrd="0" destOrd="0" presId="urn:microsoft.com/office/officeart/2008/layout/HorizontalMultiLevelHierarchy"/>
    <dgm:cxn modelId="{BFDACF3D-7157-BA4C-88B3-E027855F5CCE}" type="presParOf" srcId="{9F463FCB-87F9-724F-A3F0-6859FE5766E6}" destId="{06509891-91E8-544A-A65A-EC93E9B0AB6B}"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4BA87E-529D-AE41-8623-A6FCFA41DF6A}"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EE28C55B-B925-CB46-BB7B-9EB0469CEDE6}">
      <dgm:prSet phldrT="[Text]"/>
      <dgm:spPr/>
      <dgm:t>
        <a:bodyPr/>
        <a:lstStyle/>
        <a:p>
          <a:r>
            <a:rPr lang="en-US" dirty="0"/>
            <a:t>Features</a:t>
          </a:r>
        </a:p>
      </dgm:t>
    </dgm:pt>
    <dgm:pt modelId="{FA267450-B670-E84D-850A-A6C0B59BF3DA}" type="parTrans" cxnId="{25B6993F-C746-C549-B3FF-0D402E515F47}">
      <dgm:prSet/>
      <dgm:spPr/>
      <dgm:t>
        <a:bodyPr/>
        <a:lstStyle/>
        <a:p>
          <a:endParaRPr lang="en-US"/>
        </a:p>
      </dgm:t>
    </dgm:pt>
    <dgm:pt modelId="{32ED3304-9319-A646-97A7-358A68A9AA2D}" type="sibTrans" cxnId="{25B6993F-C746-C549-B3FF-0D402E515F47}">
      <dgm:prSet/>
      <dgm:spPr/>
      <dgm:t>
        <a:bodyPr/>
        <a:lstStyle/>
        <a:p>
          <a:endParaRPr lang="en-US"/>
        </a:p>
      </dgm:t>
    </dgm:pt>
    <dgm:pt modelId="{63CA3632-A799-1D45-B446-064127BF6BCD}">
      <dgm:prSet phldrT="[Text]"/>
      <dgm:spPr/>
      <dgm:t>
        <a:bodyPr/>
        <a:lstStyle/>
        <a:p>
          <a:r>
            <a:rPr lang="en-US" dirty="0"/>
            <a:t>Pub Sub event broker</a:t>
          </a:r>
        </a:p>
      </dgm:t>
    </dgm:pt>
    <dgm:pt modelId="{37F09177-19A7-AC42-BF03-BE7342A334D5}" type="parTrans" cxnId="{3759E5DA-5C04-F44F-8823-4A9A005C1290}">
      <dgm:prSet/>
      <dgm:spPr/>
      <dgm:t>
        <a:bodyPr/>
        <a:lstStyle/>
        <a:p>
          <a:endParaRPr lang="en-US"/>
        </a:p>
      </dgm:t>
    </dgm:pt>
    <dgm:pt modelId="{C6FBC8D4-AFA4-0542-A43F-3702C94CDBF1}" type="sibTrans" cxnId="{3759E5DA-5C04-F44F-8823-4A9A005C1290}">
      <dgm:prSet/>
      <dgm:spPr/>
      <dgm:t>
        <a:bodyPr/>
        <a:lstStyle/>
        <a:p>
          <a:endParaRPr lang="en-US"/>
        </a:p>
      </dgm:t>
    </dgm:pt>
    <dgm:pt modelId="{E92ECAF8-1738-7043-88FF-B75C2DA4723E}">
      <dgm:prSet phldrT="[Text]"/>
      <dgm:spPr/>
      <dgm:t>
        <a:bodyPr/>
        <a:lstStyle/>
        <a:p>
          <a:r>
            <a:rPr lang="en-US" dirty="0"/>
            <a:t>Broker for discrete events</a:t>
          </a:r>
        </a:p>
      </dgm:t>
    </dgm:pt>
    <dgm:pt modelId="{AB6036D7-19F8-0E48-AA99-98DF6DCDF3F1}" type="parTrans" cxnId="{95BF0A9C-F687-E440-AAA1-98266F6D4144}">
      <dgm:prSet/>
      <dgm:spPr/>
      <dgm:t>
        <a:bodyPr/>
        <a:lstStyle/>
        <a:p>
          <a:endParaRPr lang="en-US"/>
        </a:p>
      </dgm:t>
    </dgm:pt>
    <dgm:pt modelId="{0B326E67-386E-8E4D-A1D2-3237F5E789FB}" type="sibTrans" cxnId="{95BF0A9C-F687-E440-AAA1-98266F6D4144}">
      <dgm:prSet/>
      <dgm:spPr/>
      <dgm:t>
        <a:bodyPr/>
        <a:lstStyle/>
        <a:p>
          <a:endParaRPr lang="en-US"/>
        </a:p>
      </dgm:t>
    </dgm:pt>
    <dgm:pt modelId="{754B182A-CC10-F840-A057-58681FB3BA81}">
      <dgm:prSet phldrT="[Text]"/>
      <dgm:spPr/>
      <dgm:t>
        <a:bodyPr/>
        <a:lstStyle/>
        <a:p>
          <a:r>
            <a:rPr lang="en-US" dirty="0"/>
            <a:t>Reliable delivery</a:t>
          </a:r>
        </a:p>
      </dgm:t>
    </dgm:pt>
    <dgm:pt modelId="{2B5DBB8F-73D0-F646-BA74-3B6AA05A1A35}" type="parTrans" cxnId="{EA62FE05-E7A5-5247-8634-FB0B43B6A64A}">
      <dgm:prSet/>
      <dgm:spPr/>
      <dgm:t>
        <a:bodyPr/>
        <a:lstStyle/>
        <a:p>
          <a:endParaRPr lang="en-US"/>
        </a:p>
      </dgm:t>
    </dgm:pt>
    <dgm:pt modelId="{CD079CD4-5186-B740-936B-46E84419CE33}" type="sibTrans" cxnId="{EA62FE05-E7A5-5247-8634-FB0B43B6A64A}">
      <dgm:prSet/>
      <dgm:spPr/>
      <dgm:t>
        <a:bodyPr/>
        <a:lstStyle/>
        <a:p>
          <a:endParaRPr lang="en-US"/>
        </a:p>
      </dgm:t>
    </dgm:pt>
    <dgm:pt modelId="{A6B7B54D-CE35-FB48-ABE1-08FC073BC7A7}">
      <dgm:prSet phldrT="[Text]"/>
      <dgm:spPr/>
      <dgm:t>
        <a:bodyPr/>
        <a:lstStyle/>
        <a:p>
          <a:r>
            <a:rPr lang="en-US" dirty="0"/>
            <a:t>Based on open standards</a:t>
          </a:r>
        </a:p>
      </dgm:t>
    </dgm:pt>
    <dgm:pt modelId="{388210D4-78B4-5246-86B7-9323A851AECB}" type="parTrans" cxnId="{2FFD4DC3-C570-2946-B868-65F5FBE0A97A}">
      <dgm:prSet/>
      <dgm:spPr/>
      <dgm:t>
        <a:bodyPr/>
        <a:lstStyle/>
        <a:p>
          <a:endParaRPr lang="en-US"/>
        </a:p>
      </dgm:t>
    </dgm:pt>
    <dgm:pt modelId="{0F67C494-1D98-9841-ABD8-FAD92D77A391}" type="sibTrans" cxnId="{2FFD4DC3-C570-2946-B868-65F5FBE0A97A}">
      <dgm:prSet/>
      <dgm:spPr/>
      <dgm:t>
        <a:bodyPr/>
        <a:lstStyle/>
        <a:p>
          <a:endParaRPr lang="en-US"/>
        </a:p>
      </dgm:t>
    </dgm:pt>
    <dgm:pt modelId="{F20DF921-0594-7D4E-959B-179A98788024}">
      <dgm:prSet phldrT="[Text]"/>
      <dgm:spPr/>
      <dgm:t>
        <a:bodyPr/>
        <a:lstStyle/>
        <a:p>
          <a:r>
            <a:rPr lang="en-US" dirty="0"/>
            <a:t>CNCF Cloud Events</a:t>
          </a:r>
        </a:p>
      </dgm:t>
    </dgm:pt>
    <dgm:pt modelId="{1AD10BEB-672B-FC48-BF30-BDA440090178}" type="parTrans" cxnId="{619C3AAE-46EB-4748-A053-FF90D9394C15}">
      <dgm:prSet/>
      <dgm:spPr/>
      <dgm:t>
        <a:bodyPr/>
        <a:lstStyle/>
        <a:p>
          <a:endParaRPr lang="en-US"/>
        </a:p>
      </dgm:t>
    </dgm:pt>
    <dgm:pt modelId="{548645F5-8A3E-E04A-81E2-1576D8769C11}" type="sibTrans" cxnId="{619C3AAE-46EB-4748-A053-FF90D9394C15}">
      <dgm:prSet/>
      <dgm:spPr/>
      <dgm:t>
        <a:bodyPr/>
        <a:lstStyle/>
        <a:p>
          <a:endParaRPr lang="en-US"/>
        </a:p>
      </dgm:t>
    </dgm:pt>
    <dgm:pt modelId="{781AE190-133D-F640-9C83-D0D185F20BA8}">
      <dgm:prSet phldrT="[Text]"/>
      <dgm:spPr/>
      <dgm:t>
        <a:bodyPr/>
        <a:lstStyle/>
        <a:p>
          <a:r>
            <a:rPr lang="en-US" dirty="0"/>
            <a:t>Editions</a:t>
          </a:r>
        </a:p>
      </dgm:t>
    </dgm:pt>
    <dgm:pt modelId="{CA98B3A3-80E2-9443-A3EB-82E2B46340C8}" type="parTrans" cxnId="{FEA81032-DE4F-454E-9C95-547727BD0AE6}">
      <dgm:prSet/>
      <dgm:spPr/>
      <dgm:t>
        <a:bodyPr/>
        <a:lstStyle/>
        <a:p>
          <a:endParaRPr lang="en-US"/>
        </a:p>
      </dgm:t>
    </dgm:pt>
    <dgm:pt modelId="{31666040-B615-084A-8321-558577E04677}" type="sibTrans" cxnId="{FEA81032-DE4F-454E-9C95-547727BD0AE6}">
      <dgm:prSet/>
      <dgm:spPr/>
      <dgm:t>
        <a:bodyPr/>
        <a:lstStyle/>
        <a:p>
          <a:endParaRPr lang="en-US"/>
        </a:p>
      </dgm:t>
    </dgm:pt>
    <dgm:pt modelId="{CAC57AE5-8DCD-8245-A4FA-77D062106D45}">
      <dgm:prSet phldrT="[Text]"/>
      <dgm:spPr/>
      <dgm:t>
        <a:bodyPr/>
        <a:lstStyle/>
        <a:p>
          <a:r>
            <a:rPr lang="en-US" dirty="0"/>
            <a:t>Azure</a:t>
          </a:r>
        </a:p>
      </dgm:t>
    </dgm:pt>
    <dgm:pt modelId="{04E2E584-F256-BF46-969A-F00C88AD4EB3}" type="parTrans" cxnId="{CFE46529-3AC5-1A4F-AD30-10EE5BB33064}">
      <dgm:prSet/>
      <dgm:spPr/>
      <dgm:t>
        <a:bodyPr/>
        <a:lstStyle/>
        <a:p>
          <a:endParaRPr lang="en-US"/>
        </a:p>
      </dgm:t>
    </dgm:pt>
    <dgm:pt modelId="{1B053AF1-C21D-EF4C-BACC-261D2949DB52}" type="sibTrans" cxnId="{CFE46529-3AC5-1A4F-AD30-10EE5BB33064}">
      <dgm:prSet/>
      <dgm:spPr/>
      <dgm:t>
        <a:bodyPr/>
        <a:lstStyle/>
        <a:p>
          <a:endParaRPr lang="en-US"/>
        </a:p>
      </dgm:t>
    </dgm:pt>
    <dgm:pt modelId="{B41C5F9D-34E8-5A48-8884-B646929EFB2B}">
      <dgm:prSet phldrT="[Text]"/>
      <dgm:spPr/>
      <dgm:t>
        <a:bodyPr/>
        <a:lstStyle/>
        <a:p>
          <a:r>
            <a:rPr lang="en-US" dirty="0"/>
            <a:t>Kubernetes with Arc</a:t>
          </a:r>
        </a:p>
      </dgm:t>
    </dgm:pt>
    <dgm:pt modelId="{A00C3749-574F-6246-87C9-97BB7BA8B76F}" type="parTrans" cxnId="{D515E436-606D-F148-803A-43FCA7500235}">
      <dgm:prSet/>
      <dgm:spPr/>
      <dgm:t>
        <a:bodyPr/>
        <a:lstStyle/>
        <a:p>
          <a:endParaRPr lang="en-US"/>
        </a:p>
      </dgm:t>
    </dgm:pt>
    <dgm:pt modelId="{D375FC0C-8B21-104B-9569-97BC3EB604A6}" type="sibTrans" cxnId="{D515E436-606D-F148-803A-43FCA7500235}">
      <dgm:prSet/>
      <dgm:spPr/>
      <dgm:t>
        <a:bodyPr/>
        <a:lstStyle/>
        <a:p>
          <a:endParaRPr lang="en-US"/>
        </a:p>
      </dgm:t>
    </dgm:pt>
    <dgm:pt modelId="{1E900FA3-8BF4-DB43-A30A-C2C3394F04E4}" type="pres">
      <dgm:prSet presAssocID="{744BA87E-529D-AE41-8623-A6FCFA41DF6A}" presName="vert0" presStyleCnt="0">
        <dgm:presLayoutVars>
          <dgm:dir/>
          <dgm:animOne val="branch"/>
          <dgm:animLvl val="lvl"/>
        </dgm:presLayoutVars>
      </dgm:prSet>
      <dgm:spPr/>
    </dgm:pt>
    <dgm:pt modelId="{EEC23E3F-A58F-0C41-96F1-9EB42467DAAE}" type="pres">
      <dgm:prSet presAssocID="{EE28C55B-B925-CB46-BB7B-9EB0469CEDE6}" presName="thickLine" presStyleLbl="alignNode1" presStyleIdx="0" presStyleCnt="1"/>
      <dgm:spPr/>
    </dgm:pt>
    <dgm:pt modelId="{63414C6D-39FB-634F-847B-ABEB5AD77407}" type="pres">
      <dgm:prSet presAssocID="{EE28C55B-B925-CB46-BB7B-9EB0469CEDE6}" presName="horz1" presStyleCnt="0"/>
      <dgm:spPr/>
    </dgm:pt>
    <dgm:pt modelId="{A4FE4AA9-2190-B047-AA97-4F889A06803C}" type="pres">
      <dgm:prSet presAssocID="{EE28C55B-B925-CB46-BB7B-9EB0469CEDE6}" presName="tx1" presStyleLbl="revTx" presStyleIdx="0" presStyleCnt="9"/>
      <dgm:spPr/>
    </dgm:pt>
    <dgm:pt modelId="{308898FF-67B6-B040-B97A-F3D6056BE38F}" type="pres">
      <dgm:prSet presAssocID="{EE28C55B-B925-CB46-BB7B-9EB0469CEDE6}" presName="vert1" presStyleCnt="0"/>
      <dgm:spPr/>
    </dgm:pt>
    <dgm:pt modelId="{620A33A1-68F8-7841-8F6B-15ED9F0C8315}" type="pres">
      <dgm:prSet presAssocID="{63CA3632-A799-1D45-B446-064127BF6BCD}" presName="vertSpace2a" presStyleCnt="0"/>
      <dgm:spPr/>
    </dgm:pt>
    <dgm:pt modelId="{EFAF2AEC-1C93-0440-9F6A-7E69ED0F309D}" type="pres">
      <dgm:prSet presAssocID="{63CA3632-A799-1D45-B446-064127BF6BCD}" presName="horz2" presStyleCnt="0"/>
      <dgm:spPr/>
    </dgm:pt>
    <dgm:pt modelId="{0A1F6ECA-5C98-B845-AB0B-4C90A2E75D19}" type="pres">
      <dgm:prSet presAssocID="{63CA3632-A799-1D45-B446-064127BF6BCD}" presName="horzSpace2" presStyleCnt="0"/>
      <dgm:spPr/>
    </dgm:pt>
    <dgm:pt modelId="{3EA62F10-5381-0541-B1BD-E03000BC291B}" type="pres">
      <dgm:prSet presAssocID="{63CA3632-A799-1D45-B446-064127BF6BCD}" presName="tx2" presStyleLbl="revTx" presStyleIdx="1" presStyleCnt="9"/>
      <dgm:spPr/>
    </dgm:pt>
    <dgm:pt modelId="{01B5A93E-07B6-DE4A-9C37-5838E74C2CC5}" type="pres">
      <dgm:prSet presAssocID="{63CA3632-A799-1D45-B446-064127BF6BCD}" presName="vert2" presStyleCnt="0"/>
      <dgm:spPr/>
    </dgm:pt>
    <dgm:pt modelId="{C2D3ABB7-CDAB-A242-8AB8-4D457B8341CE}" type="pres">
      <dgm:prSet presAssocID="{63CA3632-A799-1D45-B446-064127BF6BCD}" presName="thinLine2b" presStyleLbl="callout" presStyleIdx="0" presStyleCnt="6"/>
      <dgm:spPr/>
    </dgm:pt>
    <dgm:pt modelId="{BA30BF0B-B070-154A-94E5-6520B0D32D4E}" type="pres">
      <dgm:prSet presAssocID="{63CA3632-A799-1D45-B446-064127BF6BCD}" presName="vertSpace2b" presStyleCnt="0"/>
      <dgm:spPr/>
    </dgm:pt>
    <dgm:pt modelId="{1F40FA37-7EDA-594E-8C1E-B1B2E68A5F0F}" type="pres">
      <dgm:prSet presAssocID="{E92ECAF8-1738-7043-88FF-B75C2DA4723E}" presName="horz2" presStyleCnt="0"/>
      <dgm:spPr/>
    </dgm:pt>
    <dgm:pt modelId="{68366E98-C14E-3848-BB5C-6279D5CB71F9}" type="pres">
      <dgm:prSet presAssocID="{E92ECAF8-1738-7043-88FF-B75C2DA4723E}" presName="horzSpace2" presStyleCnt="0"/>
      <dgm:spPr/>
    </dgm:pt>
    <dgm:pt modelId="{03F60471-157C-3C4B-8D0B-33B549913558}" type="pres">
      <dgm:prSet presAssocID="{E92ECAF8-1738-7043-88FF-B75C2DA4723E}" presName="tx2" presStyleLbl="revTx" presStyleIdx="2" presStyleCnt="9"/>
      <dgm:spPr/>
    </dgm:pt>
    <dgm:pt modelId="{7D29F22D-5D3A-3744-A59A-7CC667D3C702}" type="pres">
      <dgm:prSet presAssocID="{E92ECAF8-1738-7043-88FF-B75C2DA4723E}" presName="vert2" presStyleCnt="0"/>
      <dgm:spPr/>
    </dgm:pt>
    <dgm:pt modelId="{B2E5183D-08CD-CF49-BDC4-89A79D8233A2}" type="pres">
      <dgm:prSet presAssocID="{E92ECAF8-1738-7043-88FF-B75C2DA4723E}" presName="thinLine2b" presStyleLbl="callout" presStyleIdx="1" presStyleCnt="6"/>
      <dgm:spPr/>
    </dgm:pt>
    <dgm:pt modelId="{48318C20-6116-614F-92F1-2816CB77A571}" type="pres">
      <dgm:prSet presAssocID="{E92ECAF8-1738-7043-88FF-B75C2DA4723E}" presName="vertSpace2b" presStyleCnt="0"/>
      <dgm:spPr/>
    </dgm:pt>
    <dgm:pt modelId="{2496197E-842C-9D44-BA75-5E6D3638DD00}" type="pres">
      <dgm:prSet presAssocID="{754B182A-CC10-F840-A057-58681FB3BA81}" presName="horz2" presStyleCnt="0"/>
      <dgm:spPr/>
    </dgm:pt>
    <dgm:pt modelId="{2BA10976-E197-B945-BB50-95E7A8418FDA}" type="pres">
      <dgm:prSet presAssocID="{754B182A-CC10-F840-A057-58681FB3BA81}" presName="horzSpace2" presStyleCnt="0"/>
      <dgm:spPr/>
    </dgm:pt>
    <dgm:pt modelId="{8862A7F7-B10D-B14B-AE27-5860D8282C50}" type="pres">
      <dgm:prSet presAssocID="{754B182A-CC10-F840-A057-58681FB3BA81}" presName="tx2" presStyleLbl="revTx" presStyleIdx="3" presStyleCnt="9"/>
      <dgm:spPr/>
    </dgm:pt>
    <dgm:pt modelId="{8A11B85F-2561-FD44-99AD-5215C9B1504C}" type="pres">
      <dgm:prSet presAssocID="{754B182A-CC10-F840-A057-58681FB3BA81}" presName="vert2" presStyleCnt="0"/>
      <dgm:spPr/>
    </dgm:pt>
    <dgm:pt modelId="{DA1228EB-69F0-E946-BFD5-4B7C12BDF81C}" type="pres">
      <dgm:prSet presAssocID="{754B182A-CC10-F840-A057-58681FB3BA81}" presName="thinLine2b" presStyleLbl="callout" presStyleIdx="2" presStyleCnt="6"/>
      <dgm:spPr/>
    </dgm:pt>
    <dgm:pt modelId="{BF928C36-BD4B-A941-9887-870482B436D8}" type="pres">
      <dgm:prSet presAssocID="{754B182A-CC10-F840-A057-58681FB3BA81}" presName="vertSpace2b" presStyleCnt="0"/>
      <dgm:spPr/>
    </dgm:pt>
    <dgm:pt modelId="{E75F1242-32ED-A847-B4D5-352A9219E863}" type="pres">
      <dgm:prSet presAssocID="{A6B7B54D-CE35-FB48-ABE1-08FC073BC7A7}" presName="horz2" presStyleCnt="0"/>
      <dgm:spPr/>
    </dgm:pt>
    <dgm:pt modelId="{AA8E0FD7-596F-3447-B3A7-087671E5FBB7}" type="pres">
      <dgm:prSet presAssocID="{A6B7B54D-CE35-FB48-ABE1-08FC073BC7A7}" presName="horzSpace2" presStyleCnt="0"/>
      <dgm:spPr/>
    </dgm:pt>
    <dgm:pt modelId="{65F4C117-3F7D-BF49-9EE3-8832FB0353EE}" type="pres">
      <dgm:prSet presAssocID="{A6B7B54D-CE35-FB48-ABE1-08FC073BC7A7}" presName="tx2" presStyleLbl="revTx" presStyleIdx="4" presStyleCnt="9"/>
      <dgm:spPr/>
    </dgm:pt>
    <dgm:pt modelId="{A5BACE6D-7FC2-064E-BDE8-C53298C540E6}" type="pres">
      <dgm:prSet presAssocID="{A6B7B54D-CE35-FB48-ABE1-08FC073BC7A7}" presName="vert2" presStyleCnt="0"/>
      <dgm:spPr/>
    </dgm:pt>
    <dgm:pt modelId="{C5251513-6D84-D04B-8BA3-3AB9B0FB1D47}" type="pres">
      <dgm:prSet presAssocID="{F20DF921-0594-7D4E-959B-179A98788024}" presName="horz3" presStyleCnt="0"/>
      <dgm:spPr/>
    </dgm:pt>
    <dgm:pt modelId="{FA5EC33F-56A4-8A4C-A08C-D5FCA8C11D5E}" type="pres">
      <dgm:prSet presAssocID="{F20DF921-0594-7D4E-959B-179A98788024}" presName="horzSpace3" presStyleCnt="0"/>
      <dgm:spPr/>
    </dgm:pt>
    <dgm:pt modelId="{D751BF0B-C142-9F40-977A-A0FC2C7C7872}" type="pres">
      <dgm:prSet presAssocID="{F20DF921-0594-7D4E-959B-179A98788024}" presName="tx3" presStyleLbl="revTx" presStyleIdx="5" presStyleCnt="9"/>
      <dgm:spPr/>
    </dgm:pt>
    <dgm:pt modelId="{55FD166C-9CF2-B946-8CD6-CFBCD5BDD51F}" type="pres">
      <dgm:prSet presAssocID="{F20DF921-0594-7D4E-959B-179A98788024}" presName="vert3" presStyleCnt="0"/>
      <dgm:spPr/>
    </dgm:pt>
    <dgm:pt modelId="{B3C43E59-DF78-084F-B34C-F6E35C5ED5DB}" type="pres">
      <dgm:prSet presAssocID="{A6B7B54D-CE35-FB48-ABE1-08FC073BC7A7}" presName="thinLine2b" presStyleLbl="callout" presStyleIdx="3" presStyleCnt="6"/>
      <dgm:spPr/>
    </dgm:pt>
    <dgm:pt modelId="{6C4E185D-A35D-DB41-9200-9430DBD451B5}" type="pres">
      <dgm:prSet presAssocID="{A6B7B54D-CE35-FB48-ABE1-08FC073BC7A7}" presName="vertSpace2b" presStyleCnt="0"/>
      <dgm:spPr/>
    </dgm:pt>
    <dgm:pt modelId="{6D43332A-6021-5C4A-92FC-AF6299912859}" type="pres">
      <dgm:prSet presAssocID="{781AE190-133D-F640-9C83-D0D185F20BA8}" presName="horz2" presStyleCnt="0"/>
      <dgm:spPr/>
    </dgm:pt>
    <dgm:pt modelId="{9A401885-130C-A140-BB95-C231D61CDF99}" type="pres">
      <dgm:prSet presAssocID="{781AE190-133D-F640-9C83-D0D185F20BA8}" presName="horzSpace2" presStyleCnt="0"/>
      <dgm:spPr/>
    </dgm:pt>
    <dgm:pt modelId="{091B5191-14C9-3048-B662-96C1A3222A82}" type="pres">
      <dgm:prSet presAssocID="{781AE190-133D-F640-9C83-D0D185F20BA8}" presName="tx2" presStyleLbl="revTx" presStyleIdx="6" presStyleCnt="9"/>
      <dgm:spPr/>
    </dgm:pt>
    <dgm:pt modelId="{65AB02E5-A641-3B45-9993-BE4B949D43A3}" type="pres">
      <dgm:prSet presAssocID="{781AE190-133D-F640-9C83-D0D185F20BA8}" presName="vert2" presStyleCnt="0"/>
      <dgm:spPr/>
    </dgm:pt>
    <dgm:pt modelId="{2F39C080-FBE2-2744-8EAE-12D7CB3720DC}" type="pres">
      <dgm:prSet presAssocID="{CAC57AE5-8DCD-8245-A4FA-77D062106D45}" presName="horz3" presStyleCnt="0"/>
      <dgm:spPr/>
    </dgm:pt>
    <dgm:pt modelId="{543521FB-7297-A143-BF7F-DCDFB5DAD623}" type="pres">
      <dgm:prSet presAssocID="{CAC57AE5-8DCD-8245-A4FA-77D062106D45}" presName="horzSpace3" presStyleCnt="0"/>
      <dgm:spPr/>
    </dgm:pt>
    <dgm:pt modelId="{0C60F7EE-EF0A-CB4E-BA7E-6BFC6ECE8696}" type="pres">
      <dgm:prSet presAssocID="{CAC57AE5-8DCD-8245-A4FA-77D062106D45}" presName="tx3" presStyleLbl="revTx" presStyleIdx="7" presStyleCnt="9"/>
      <dgm:spPr/>
    </dgm:pt>
    <dgm:pt modelId="{F675A93F-029E-A244-B6CF-F5ED25522C2E}" type="pres">
      <dgm:prSet presAssocID="{CAC57AE5-8DCD-8245-A4FA-77D062106D45}" presName="vert3" presStyleCnt="0"/>
      <dgm:spPr/>
    </dgm:pt>
    <dgm:pt modelId="{0C1CC27B-39A2-2D4B-9939-948CCC13AD04}" type="pres">
      <dgm:prSet presAssocID="{1B053AF1-C21D-EF4C-BACC-261D2949DB52}" presName="thinLine3" presStyleLbl="callout" presStyleIdx="4" presStyleCnt="6"/>
      <dgm:spPr/>
    </dgm:pt>
    <dgm:pt modelId="{737426E0-0A50-194E-AED3-3A443A08687C}" type="pres">
      <dgm:prSet presAssocID="{B41C5F9D-34E8-5A48-8884-B646929EFB2B}" presName="horz3" presStyleCnt="0"/>
      <dgm:spPr/>
    </dgm:pt>
    <dgm:pt modelId="{A093E6BC-CB76-8F4C-9214-A84D6217B1D9}" type="pres">
      <dgm:prSet presAssocID="{B41C5F9D-34E8-5A48-8884-B646929EFB2B}" presName="horzSpace3" presStyleCnt="0"/>
      <dgm:spPr/>
    </dgm:pt>
    <dgm:pt modelId="{FFB156EB-EEE9-314F-8B7D-48EC83E7C2D1}" type="pres">
      <dgm:prSet presAssocID="{B41C5F9D-34E8-5A48-8884-B646929EFB2B}" presName="tx3" presStyleLbl="revTx" presStyleIdx="8" presStyleCnt="9"/>
      <dgm:spPr/>
    </dgm:pt>
    <dgm:pt modelId="{8F7CFEC4-F212-D24B-8A6B-DB86C9647B12}" type="pres">
      <dgm:prSet presAssocID="{B41C5F9D-34E8-5A48-8884-B646929EFB2B}" presName="vert3" presStyleCnt="0"/>
      <dgm:spPr/>
    </dgm:pt>
    <dgm:pt modelId="{00393EBA-5CDD-F24E-BCA5-EBE707AC6800}" type="pres">
      <dgm:prSet presAssocID="{781AE190-133D-F640-9C83-D0D185F20BA8}" presName="thinLine2b" presStyleLbl="callout" presStyleIdx="5" presStyleCnt="6"/>
      <dgm:spPr/>
    </dgm:pt>
    <dgm:pt modelId="{76D61D61-7A7F-3F42-AA97-5FF543FAC23A}" type="pres">
      <dgm:prSet presAssocID="{781AE190-133D-F640-9C83-D0D185F20BA8}" presName="vertSpace2b" presStyleCnt="0"/>
      <dgm:spPr/>
    </dgm:pt>
  </dgm:ptLst>
  <dgm:cxnLst>
    <dgm:cxn modelId="{50A98104-0837-2748-B117-C02AC9339CF2}" type="presOf" srcId="{B41C5F9D-34E8-5A48-8884-B646929EFB2B}" destId="{FFB156EB-EEE9-314F-8B7D-48EC83E7C2D1}" srcOrd="0" destOrd="0" presId="urn:microsoft.com/office/officeart/2008/layout/LinedList"/>
    <dgm:cxn modelId="{EA62FE05-E7A5-5247-8634-FB0B43B6A64A}" srcId="{EE28C55B-B925-CB46-BB7B-9EB0469CEDE6}" destId="{754B182A-CC10-F840-A057-58681FB3BA81}" srcOrd="2" destOrd="0" parTransId="{2B5DBB8F-73D0-F646-BA74-3B6AA05A1A35}" sibTransId="{CD079CD4-5186-B740-936B-46E84419CE33}"/>
    <dgm:cxn modelId="{E9B5FF1B-D235-2C4E-8301-162D16FFF2AC}" type="presOf" srcId="{781AE190-133D-F640-9C83-D0D185F20BA8}" destId="{091B5191-14C9-3048-B662-96C1A3222A82}" srcOrd="0" destOrd="0" presId="urn:microsoft.com/office/officeart/2008/layout/LinedList"/>
    <dgm:cxn modelId="{7FA6F628-6E9A-B141-A753-A622C9CFDF98}" type="presOf" srcId="{A6B7B54D-CE35-FB48-ABE1-08FC073BC7A7}" destId="{65F4C117-3F7D-BF49-9EE3-8832FB0353EE}" srcOrd="0" destOrd="0" presId="urn:microsoft.com/office/officeart/2008/layout/LinedList"/>
    <dgm:cxn modelId="{CFE46529-3AC5-1A4F-AD30-10EE5BB33064}" srcId="{781AE190-133D-F640-9C83-D0D185F20BA8}" destId="{CAC57AE5-8DCD-8245-A4FA-77D062106D45}" srcOrd="0" destOrd="0" parTransId="{04E2E584-F256-BF46-969A-F00C88AD4EB3}" sibTransId="{1B053AF1-C21D-EF4C-BACC-261D2949DB52}"/>
    <dgm:cxn modelId="{FEA81032-DE4F-454E-9C95-547727BD0AE6}" srcId="{EE28C55B-B925-CB46-BB7B-9EB0469CEDE6}" destId="{781AE190-133D-F640-9C83-D0D185F20BA8}" srcOrd="4" destOrd="0" parTransId="{CA98B3A3-80E2-9443-A3EB-82E2B46340C8}" sibTransId="{31666040-B615-084A-8321-558577E04677}"/>
    <dgm:cxn modelId="{D515E436-606D-F148-803A-43FCA7500235}" srcId="{781AE190-133D-F640-9C83-D0D185F20BA8}" destId="{B41C5F9D-34E8-5A48-8884-B646929EFB2B}" srcOrd="1" destOrd="0" parTransId="{A00C3749-574F-6246-87C9-97BB7BA8B76F}" sibTransId="{D375FC0C-8B21-104B-9569-97BC3EB604A6}"/>
    <dgm:cxn modelId="{25B6993F-C746-C549-B3FF-0D402E515F47}" srcId="{744BA87E-529D-AE41-8623-A6FCFA41DF6A}" destId="{EE28C55B-B925-CB46-BB7B-9EB0469CEDE6}" srcOrd="0" destOrd="0" parTransId="{FA267450-B670-E84D-850A-A6C0B59BF3DA}" sibTransId="{32ED3304-9319-A646-97A7-358A68A9AA2D}"/>
    <dgm:cxn modelId="{1C1DD946-5B19-5544-846D-AC2356311A34}" type="presOf" srcId="{F20DF921-0594-7D4E-959B-179A98788024}" destId="{D751BF0B-C142-9F40-977A-A0FC2C7C7872}" srcOrd="0" destOrd="0" presId="urn:microsoft.com/office/officeart/2008/layout/LinedList"/>
    <dgm:cxn modelId="{9BD39959-9AEB-8F4A-959F-D61598B67195}" type="presOf" srcId="{744BA87E-529D-AE41-8623-A6FCFA41DF6A}" destId="{1E900FA3-8BF4-DB43-A30A-C2C3394F04E4}" srcOrd="0" destOrd="0" presId="urn:microsoft.com/office/officeart/2008/layout/LinedList"/>
    <dgm:cxn modelId="{6383B263-21D1-734C-9720-B416F8251C2D}" type="presOf" srcId="{754B182A-CC10-F840-A057-58681FB3BA81}" destId="{8862A7F7-B10D-B14B-AE27-5860D8282C50}" srcOrd="0" destOrd="0" presId="urn:microsoft.com/office/officeart/2008/layout/LinedList"/>
    <dgm:cxn modelId="{F1A0A473-0852-C242-ACAA-8E6BEBCAFDE9}" type="presOf" srcId="{EE28C55B-B925-CB46-BB7B-9EB0469CEDE6}" destId="{A4FE4AA9-2190-B047-AA97-4F889A06803C}" srcOrd="0" destOrd="0" presId="urn:microsoft.com/office/officeart/2008/layout/LinedList"/>
    <dgm:cxn modelId="{95BF0A9C-F687-E440-AAA1-98266F6D4144}" srcId="{EE28C55B-B925-CB46-BB7B-9EB0469CEDE6}" destId="{E92ECAF8-1738-7043-88FF-B75C2DA4723E}" srcOrd="1" destOrd="0" parTransId="{AB6036D7-19F8-0E48-AA99-98DF6DCDF3F1}" sibTransId="{0B326E67-386E-8E4D-A1D2-3237F5E789FB}"/>
    <dgm:cxn modelId="{49CE7BAD-86CA-6F4C-94B9-D0780281699F}" type="presOf" srcId="{63CA3632-A799-1D45-B446-064127BF6BCD}" destId="{3EA62F10-5381-0541-B1BD-E03000BC291B}" srcOrd="0" destOrd="0" presId="urn:microsoft.com/office/officeart/2008/layout/LinedList"/>
    <dgm:cxn modelId="{619C3AAE-46EB-4748-A053-FF90D9394C15}" srcId="{A6B7B54D-CE35-FB48-ABE1-08FC073BC7A7}" destId="{F20DF921-0594-7D4E-959B-179A98788024}" srcOrd="0" destOrd="0" parTransId="{1AD10BEB-672B-FC48-BF30-BDA440090178}" sibTransId="{548645F5-8A3E-E04A-81E2-1576D8769C11}"/>
    <dgm:cxn modelId="{2FFD4DC3-C570-2946-B868-65F5FBE0A97A}" srcId="{EE28C55B-B925-CB46-BB7B-9EB0469CEDE6}" destId="{A6B7B54D-CE35-FB48-ABE1-08FC073BC7A7}" srcOrd="3" destOrd="0" parTransId="{388210D4-78B4-5246-86B7-9323A851AECB}" sibTransId="{0F67C494-1D98-9841-ABD8-FAD92D77A391}"/>
    <dgm:cxn modelId="{3759E5DA-5C04-F44F-8823-4A9A005C1290}" srcId="{EE28C55B-B925-CB46-BB7B-9EB0469CEDE6}" destId="{63CA3632-A799-1D45-B446-064127BF6BCD}" srcOrd="0" destOrd="0" parTransId="{37F09177-19A7-AC42-BF03-BE7342A334D5}" sibTransId="{C6FBC8D4-AFA4-0542-A43F-3702C94CDBF1}"/>
    <dgm:cxn modelId="{2E4B13E4-E183-7447-9D19-40914034BD92}" type="presOf" srcId="{E92ECAF8-1738-7043-88FF-B75C2DA4723E}" destId="{03F60471-157C-3C4B-8D0B-33B549913558}" srcOrd="0" destOrd="0" presId="urn:microsoft.com/office/officeart/2008/layout/LinedList"/>
    <dgm:cxn modelId="{A5A252EE-A5E3-854D-97DC-802C11D954DF}" type="presOf" srcId="{CAC57AE5-8DCD-8245-A4FA-77D062106D45}" destId="{0C60F7EE-EF0A-CB4E-BA7E-6BFC6ECE8696}" srcOrd="0" destOrd="0" presId="urn:microsoft.com/office/officeart/2008/layout/LinedList"/>
    <dgm:cxn modelId="{EB2504C8-92BE-A44B-ADD9-CBBFE6E42647}" type="presParOf" srcId="{1E900FA3-8BF4-DB43-A30A-C2C3394F04E4}" destId="{EEC23E3F-A58F-0C41-96F1-9EB42467DAAE}" srcOrd="0" destOrd="0" presId="urn:microsoft.com/office/officeart/2008/layout/LinedList"/>
    <dgm:cxn modelId="{FEA030D0-807C-D444-8EBA-93320A7EE8B7}" type="presParOf" srcId="{1E900FA3-8BF4-DB43-A30A-C2C3394F04E4}" destId="{63414C6D-39FB-634F-847B-ABEB5AD77407}" srcOrd="1" destOrd="0" presId="urn:microsoft.com/office/officeart/2008/layout/LinedList"/>
    <dgm:cxn modelId="{43FAF64C-29D3-B449-8BFE-F60A13FAAB18}" type="presParOf" srcId="{63414C6D-39FB-634F-847B-ABEB5AD77407}" destId="{A4FE4AA9-2190-B047-AA97-4F889A06803C}" srcOrd="0" destOrd="0" presId="urn:microsoft.com/office/officeart/2008/layout/LinedList"/>
    <dgm:cxn modelId="{BF7EADCB-FB68-574E-9421-EDCF85138D93}" type="presParOf" srcId="{63414C6D-39FB-634F-847B-ABEB5AD77407}" destId="{308898FF-67B6-B040-B97A-F3D6056BE38F}" srcOrd="1" destOrd="0" presId="urn:microsoft.com/office/officeart/2008/layout/LinedList"/>
    <dgm:cxn modelId="{4ED083DE-2779-0B40-98BE-24FFEB0E169B}" type="presParOf" srcId="{308898FF-67B6-B040-B97A-F3D6056BE38F}" destId="{620A33A1-68F8-7841-8F6B-15ED9F0C8315}" srcOrd="0" destOrd="0" presId="urn:microsoft.com/office/officeart/2008/layout/LinedList"/>
    <dgm:cxn modelId="{31218C90-154F-BC44-988E-22829E9E7C75}" type="presParOf" srcId="{308898FF-67B6-B040-B97A-F3D6056BE38F}" destId="{EFAF2AEC-1C93-0440-9F6A-7E69ED0F309D}" srcOrd="1" destOrd="0" presId="urn:microsoft.com/office/officeart/2008/layout/LinedList"/>
    <dgm:cxn modelId="{D529749D-858F-774E-A4AB-2161CA885F3A}" type="presParOf" srcId="{EFAF2AEC-1C93-0440-9F6A-7E69ED0F309D}" destId="{0A1F6ECA-5C98-B845-AB0B-4C90A2E75D19}" srcOrd="0" destOrd="0" presId="urn:microsoft.com/office/officeart/2008/layout/LinedList"/>
    <dgm:cxn modelId="{274BFCB9-7E3F-D54D-A105-FBD4357FD360}" type="presParOf" srcId="{EFAF2AEC-1C93-0440-9F6A-7E69ED0F309D}" destId="{3EA62F10-5381-0541-B1BD-E03000BC291B}" srcOrd="1" destOrd="0" presId="urn:microsoft.com/office/officeart/2008/layout/LinedList"/>
    <dgm:cxn modelId="{16686969-E8D6-AF49-94E9-321225231C4D}" type="presParOf" srcId="{EFAF2AEC-1C93-0440-9F6A-7E69ED0F309D}" destId="{01B5A93E-07B6-DE4A-9C37-5838E74C2CC5}" srcOrd="2" destOrd="0" presId="urn:microsoft.com/office/officeart/2008/layout/LinedList"/>
    <dgm:cxn modelId="{04244724-BCD0-2447-B11E-1DD98170F780}" type="presParOf" srcId="{308898FF-67B6-B040-B97A-F3D6056BE38F}" destId="{C2D3ABB7-CDAB-A242-8AB8-4D457B8341CE}" srcOrd="2" destOrd="0" presId="urn:microsoft.com/office/officeart/2008/layout/LinedList"/>
    <dgm:cxn modelId="{971918E3-160F-794B-B17C-440477646886}" type="presParOf" srcId="{308898FF-67B6-B040-B97A-F3D6056BE38F}" destId="{BA30BF0B-B070-154A-94E5-6520B0D32D4E}" srcOrd="3" destOrd="0" presId="urn:microsoft.com/office/officeart/2008/layout/LinedList"/>
    <dgm:cxn modelId="{BD89EAF6-899B-F349-9D2D-6385EE23BC8C}" type="presParOf" srcId="{308898FF-67B6-B040-B97A-F3D6056BE38F}" destId="{1F40FA37-7EDA-594E-8C1E-B1B2E68A5F0F}" srcOrd="4" destOrd="0" presId="urn:microsoft.com/office/officeart/2008/layout/LinedList"/>
    <dgm:cxn modelId="{9A03B114-9FB6-B04A-9B0B-8E7BF057DF58}" type="presParOf" srcId="{1F40FA37-7EDA-594E-8C1E-B1B2E68A5F0F}" destId="{68366E98-C14E-3848-BB5C-6279D5CB71F9}" srcOrd="0" destOrd="0" presId="urn:microsoft.com/office/officeart/2008/layout/LinedList"/>
    <dgm:cxn modelId="{6A7200F0-5767-EA4E-A0E3-E8209222D0B7}" type="presParOf" srcId="{1F40FA37-7EDA-594E-8C1E-B1B2E68A5F0F}" destId="{03F60471-157C-3C4B-8D0B-33B549913558}" srcOrd="1" destOrd="0" presId="urn:microsoft.com/office/officeart/2008/layout/LinedList"/>
    <dgm:cxn modelId="{06FB9943-F88B-6247-8BC4-FB200E43AF21}" type="presParOf" srcId="{1F40FA37-7EDA-594E-8C1E-B1B2E68A5F0F}" destId="{7D29F22D-5D3A-3744-A59A-7CC667D3C702}" srcOrd="2" destOrd="0" presId="urn:microsoft.com/office/officeart/2008/layout/LinedList"/>
    <dgm:cxn modelId="{93871AC5-0EE7-D64D-9AE2-F0D1D094F838}" type="presParOf" srcId="{308898FF-67B6-B040-B97A-F3D6056BE38F}" destId="{B2E5183D-08CD-CF49-BDC4-89A79D8233A2}" srcOrd="5" destOrd="0" presId="urn:microsoft.com/office/officeart/2008/layout/LinedList"/>
    <dgm:cxn modelId="{D3BF7C99-8C47-974F-9305-CD5E20BFDE59}" type="presParOf" srcId="{308898FF-67B6-B040-B97A-F3D6056BE38F}" destId="{48318C20-6116-614F-92F1-2816CB77A571}" srcOrd="6" destOrd="0" presId="urn:microsoft.com/office/officeart/2008/layout/LinedList"/>
    <dgm:cxn modelId="{2ECD762F-FFD8-4149-8150-FE92735F2303}" type="presParOf" srcId="{308898FF-67B6-B040-B97A-F3D6056BE38F}" destId="{2496197E-842C-9D44-BA75-5E6D3638DD00}" srcOrd="7" destOrd="0" presId="urn:microsoft.com/office/officeart/2008/layout/LinedList"/>
    <dgm:cxn modelId="{63CEAB6B-DAA4-6848-BD82-EC1DD823D133}" type="presParOf" srcId="{2496197E-842C-9D44-BA75-5E6D3638DD00}" destId="{2BA10976-E197-B945-BB50-95E7A8418FDA}" srcOrd="0" destOrd="0" presId="urn:microsoft.com/office/officeart/2008/layout/LinedList"/>
    <dgm:cxn modelId="{31045860-BFA4-0F44-B7ED-FD6E0E32F50F}" type="presParOf" srcId="{2496197E-842C-9D44-BA75-5E6D3638DD00}" destId="{8862A7F7-B10D-B14B-AE27-5860D8282C50}" srcOrd="1" destOrd="0" presId="urn:microsoft.com/office/officeart/2008/layout/LinedList"/>
    <dgm:cxn modelId="{C0A92F37-CDD3-874E-8BD7-6D1EEB4E324D}" type="presParOf" srcId="{2496197E-842C-9D44-BA75-5E6D3638DD00}" destId="{8A11B85F-2561-FD44-99AD-5215C9B1504C}" srcOrd="2" destOrd="0" presId="urn:microsoft.com/office/officeart/2008/layout/LinedList"/>
    <dgm:cxn modelId="{DCAAACDB-34F2-7048-BF1E-9037C4A9D2AD}" type="presParOf" srcId="{308898FF-67B6-B040-B97A-F3D6056BE38F}" destId="{DA1228EB-69F0-E946-BFD5-4B7C12BDF81C}" srcOrd="8" destOrd="0" presId="urn:microsoft.com/office/officeart/2008/layout/LinedList"/>
    <dgm:cxn modelId="{BE3213E9-1AFC-014C-AB39-A625B91000A7}" type="presParOf" srcId="{308898FF-67B6-B040-B97A-F3D6056BE38F}" destId="{BF928C36-BD4B-A941-9887-870482B436D8}" srcOrd="9" destOrd="0" presId="urn:microsoft.com/office/officeart/2008/layout/LinedList"/>
    <dgm:cxn modelId="{D3C2BE0F-683A-6442-B50B-18722C155225}" type="presParOf" srcId="{308898FF-67B6-B040-B97A-F3D6056BE38F}" destId="{E75F1242-32ED-A847-B4D5-352A9219E863}" srcOrd="10" destOrd="0" presId="urn:microsoft.com/office/officeart/2008/layout/LinedList"/>
    <dgm:cxn modelId="{BBAF2D0C-A8ED-694A-A982-5004DE919496}" type="presParOf" srcId="{E75F1242-32ED-A847-B4D5-352A9219E863}" destId="{AA8E0FD7-596F-3447-B3A7-087671E5FBB7}" srcOrd="0" destOrd="0" presId="urn:microsoft.com/office/officeart/2008/layout/LinedList"/>
    <dgm:cxn modelId="{8F260918-C0B6-8149-A00A-6179722AEDE0}" type="presParOf" srcId="{E75F1242-32ED-A847-B4D5-352A9219E863}" destId="{65F4C117-3F7D-BF49-9EE3-8832FB0353EE}" srcOrd="1" destOrd="0" presId="urn:microsoft.com/office/officeart/2008/layout/LinedList"/>
    <dgm:cxn modelId="{9F5BEFE8-317B-1748-A7B1-46229477C8CE}" type="presParOf" srcId="{E75F1242-32ED-A847-B4D5-352A9219E863}" destId="{A5BACE6D-7FC2-064E-BDE8-C53298C540E6}" srcOrd="2" destOrd="0" presId="urn:microsoft.com/office/officeart/2008/layout/LinedList"/>
    <dgm:cxn modelId="{B4BAC8E8-8C59-4E45-A834-D7DD25DC4FEC}" type="presParOf" srcId="{A5BACE6D-7FC2-064E-BDE8-C53298C540E6}" destId="{C5251513-6D84-D04B-8BA3-3AB9B0FB1D47}" srcOrd="0" destOrd="0" presId="urn:microsoft.com/office/officeart/2008/layout/LinedList"/>
    <dgm:cxn modelId="{86C6AA2E-5B4A-FD45-8BDE-21499137CB9F}" type="presParOf" srcId="{C5251513-6D84-D04B-8BA3-3AB9B0FB1D47}" destId="{FA5EC33F-56A4-8A4C-A08C-D5FCA8C11D5E}" srcOrd="0" destOrd="0" presId="urn:microsoft.com/office/officeart/2008/layout/LinedList"/>
    <dgm:cxn modelId="{E01DC763-92F3-DF47-8FA5-93354210C295}" type="presParOf" srcId="{C5251513-6D84-D04B-8BA3-3AB9B0FB1D47}" destId="{D751BF0B-C142-9F40-977A-A0FC2C7C7872}" srcOrd="1" destOrd="0" presId="urn:microsoft.com/office/officeart/2008/layout/LinedList"/>
    <dgm:cxn modelId="{F834DD2C-CB6D-6142-9F75-FF11A2BDAA35}" type="presParOf" srcId="{C5251513-6D84-D04B-8BA3-3AB9B0FB1D47}" destId="{55FD166C-9CF2-B946-8CD6-CFBCD5BDD51F}" srcOrd="2" destOrd="0" presId="urn:microsoft.com/office/officeart/2008/layout/LinedList"/>
    <dgm:cxn modelId="{301E2701-EA96-904F-9CD5-2AA9204ADAD1}" type="presParOf" srcId="{308898FF-67B6-B040-B97A-F3D6056BE38F}" destId="{B3C43E59-DF78-084F-B34C-F6E35C5ED5DB}" srcOrd="11" destOrd="0" presId="urn:microsoft.com/office/officeart/2008/layout/LinedList"/>
    <dgm:cxn modelId="{A656B5CB-0470-2944-A3D5-497588EE4706}" type="presParOf" srcId="{308898FF-67B6-B040-B97A-F3D6056BE38F}" destId="{6C4E185D-A35D-DB41-9200-9430DBD451B5}" srcOrd="12" destOrd="0" presId="urn:microsoft.com/office/officeart/2008/layout/LinedList"/>
    <dgm:cxn modelId="{1950C7D4-ED1E-DE43-8744-963309B724B0}" type="presParOf" srcId="{308898FF-67B6-B040-B97A-F3D6056BE38F}" destId="{6D43332A-6021-5C4A-92FC-AF6299912859}" srcOrd="13" destOrd="0" presId="urn:microsoft.com/office/officeart/2008/layout/LinedList"/>
    <dgm:cxn modelId="{9FC1A75D-3E00-1840-B03F-88736C68479D}" type="presParOf" srcId="{6D43332A-6021-5C4A-92FC-AF6299912859}" destId="{9A401885-130C-A140-BB95-C231D61CDF99}" srcOrd="0" destOrd="0" presId="urn:microsoft.com/office/officeart/2008/layout/LinedList"/>
    <dgm:cxn modelId="{40FFBE3D-2C3B-674B-88FF-6D7015EC21D4}" type="presParOf" srcId="{6D43332A-6021-5C4A-92FC-AF6299912859}" destId="{091B5191-14C9-3048-B662-96C1A3222A82}" srcOrd="1" destOrd="0" presId="urn:microsoft.com/office/officeart/2008/layout/LinedList"/>
    <dgm:cxn modelId="{2A5D07ED-DC01-7044-9CCD-46210B6FAB12}" type="presParOf" srcId="{6D43332A-6021-5C4A-92FC-AF6299912859}" destId="{65AB02E5-A641-3B45-9993-BE4B949D43A3}" srcOrd="2" destOrd="0" presId="urn:microsoft.com/office/officeart/2008/layout/LinedList"/>
    <dgm:cxn modelId="{DF62792B-6D63-D940-B937-8E516747E3B8}" type="presParOf" srcId="{65AB02E5-A641-3B45-9993-BE4B949D43A3}" destId="{2F39C080-FBE2-2744-8EAE-12D7CB3720DC}" srcOrd="0" destOrd="0" presId="urn:microsoft.com/office/officeart/2008/layout/LinedList"/>
    <dgm:cxn modelId="{AF14B6AD-E018-384C-97CE-A2D565D0CE68}" type="presParOf" srcId="{2F39C080-FBE2-2744-8EAE-12D7CB3720DC}" destId="{543521FB-7297-A143-BF7F-DCDFB5DAD623}" srcOrd="0" destOrd="0" presId="urn:microsoft.com/office/officeart/2008/layout/LinedList"/>
    <dgm:cxn modelId="{405AF735-3DB8-4F46-A947-47BFDDFB6C08}" type="presParOf" srcId="{2F39C080-FBE2-2744-8EAE-12D7CB3720DC}" destId="{0C60F7EE-EF0A-CB4E-BA7E-6BFC6ECE8696}" srcOrd="1" destOrd="0" presId="urn:microsoft.com/office/officeart/2008/layout/LinedList"/>
    <dgm:cxn modelId="{B8616CA8-1CEB-8A4A-8426-5A692F7BEFDD}" type="presParOf" srcId="{2F39C080-FBE2-2744-8EAE-12D7CB3720DC}" destId="{F675A93F-029E-A244-B6CF-F5ED25522C2E}" srcOrd="2" destOrd="0" presId="urn:microsoft.com/office/officeart/2008/layout/LinedList"/>
    <dgm:cxn modelId="{565B0209-1083-C543-BEEB-4363F14A1852}" type="presParOf" srcId="{65AB02E5-A641-3B45-9993-BE4B949D43A3}" destId="{0C1CC27B-39A2-2D4B-9939-948CCC13AD04}" srcOrd="1" destOrd="0" presId="urn:microsoft.com/office/officeart/2008/layout/LinedList"/>
    <dgm:cxn modelId="{7CB632C6-0EF2-BC43-8F6B-4A8C4C135DD3}" type="presParOf" srcId="{65AB02E5-A641-3B45-9993-BE4B949D43A3}" destId="{737426E0-0A50-194E-AED3-3A443A08687C}" srcOrd="2" destOrd="0" presId="urn:microsoft.com/office/officeart/2008/layout/LinedList"/>
    <dgm:cxn modelId="{8AC27AE3-0B5C-6443-B05E-6A66BCB87ECF}" type="presParOf" srcId="{737426E0-0A50-194E-AED3-3A443A08687C}" destId="{A093E6BC-CB76-8F4C-9214-A84D6217B1D9}" srcOrd="0" destOrd="0" presId="urn:microsoft.com/office/officeart/2008/layout/LinedList"/>
    <dgm:cxn modelId="{24BABC99-13E3-A84F-8F1B-9202C614E4DB}" type="presParOf" srcId="{737426E0-0A50-194E-AED3-3A443A08687C}" destId="{FFB156EB-EEE9-314F-8B7D-48EC83E7C2D1}" srcOrd="1" destOrd="0" presId="urn:microsoft.com/office/officeart/2008/layout/LinedList"/>
    <dgm:cxn modelId="{2DCFCF08-0AAC-7F46-87AC-9360192F742A}" type="presParOf" srcId="{737426E0-0A50-194E-AED3-3A443A08687C}" destId="{8F7CFEC4-F212-D24B-8A6B-DB86C9647B12}" srcOrd="2" destOrd="0" presId="urn:microsoft.com/office/officeart/2008/layout/LinedList"/>
    <dgm:cxn modelId="{5ED1C47E-0C7B-0741-88E0-F53CAE4E77C7}" type="presParOf" srcId="{308898FF-67B6-B040-B97A-F3D6056BE38F}" destId="{00393EBA-5CDD-F24E-BCA5-EBE707AC6800}" srcOrd="14" destOrd="0" presId="urn:microsoft.com/office/officeart/2008/layout/LinedList"/>
    <dgm:cxn modelId="{911D7F7B-146A-AA40-A66F-14EC5A923FDC}" type="presParOf" srcId="{308898FF-67B6-B040-B97A-F3D6056BE38F}" destId="{76D61D61-7A7F-3F42-AA97-5FF543FAC23A}"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C065FD-73EB-674A-B3FC-8CD0002D2774}"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F444370B-70D2-9741-911F-6DAAA3056A57}">
      <dgm:prSet phldrT="[Text]"/>
      <dgm:spPr/>
      <dgm:t>
        <a:bodyPr/>
        <a:lstStyle/>
        <a:p>
          <a:r>
            <a:rPr lang="en-US" dirty="0"/>
            <a:t>Subscribe to events published by Azure services</a:t>
          </a:r>
        </a:p>
      </dgm:t>
    </dgm:pt>
    <dgm:pt modelId="{FF77B731-C2B4-F449-AD12-107B4001EC90}" type="parTrans" cxnId="{6D08F31C-0AD5-C240-80C7-60C84758E45D}">
      <dgm:prSet/>
      <dgm:spPr/>
      <dgm:t>
        <a:bodyPr/>
        <a:lstStyle/>
        <a:p>
          <a:endParaRPr lang="en-US"/>
        </a:p>
      </dgm:t>
    </dgm:pt>
    <dgm:pt modelId="{384F259C-8419-A044-8D09-B1BB525BEDE3}" type="sibTrans" cxnId="{6D08F31C-0AD5-C240-80C7-60C84758E45D}">
      <dgm:prSet/>
      <dgm:spPr/>
      <dgm:t>
        <a:bodyPr/>
        <a:lstStyle/>
        <a:p>
          <a:endParaRPr lang="en-US"/>
        </a:p>
      </dgm:t>
    </dgm:pt>
    <dgm:pt modelId="{FF14F344-8A3B-2249-A980-9ADA85CDB68F}">
      <dgm:prSet phldrT="[Text]"/>
      <dgm:spPr/>
      <dgm:t>
        <a:bodyPr/>
        <a:lstStyle/>
        <a:p>
          <a:r>
            <a:rPr lang="en-US" dirty="0"/>
            <a:t>Publish your application’s events and enable downstream solutions to subscribe to them</a:t>
          </a:r>
        </a:p>
      </dgm:t>
    </dgm:pt>
    <dgm:pt modelId="{7CB8004C-71C6-064D-AEA9-EA9F853C1C83}" type="parTrans" cxnId="{E29CBA47-FCFA-0340-A53B-D0E1A74FE26B}">
      <dgm:prSet/>
      <dgm:spPr/>
      <dgm:t>
        <a:bodyPr/>
        <a:lstStyle/>
        <a:p>
          <a:endParaRPr lang="en-US"/>
        </a:p>
      </dgm:t>
    </dgm:pt>
    <dgm:pt modelId="{2F3B7FB9-C879-1F45-80F1-2E3EDD511A91}" type="sibTrans" cxnId="{E29CBA47-FCFA-0340-A53B-D0E1A74FE26B}">
      <dgm:prSet/>
      <dgm:spPr/>
      <dgm:t>
        <a:bodyPr/>
        <a:lstStyle/>
        <a:p>
          <a:endParaRPr lang="en-US"/>
        </a:p>
      </dgm:t>
    </dgm:pt>
    <dgm:pt modelId="{55791903-8ACE-F54F-B852-B7BA3FF43C22}">
      <dgm:prSet phldrT="[Text]"/>
      <dgm:spPr/>
      <dgm:t>
        <a:bodyPr/>
        <a:lstStyle/>
        <a:p>
          <a:r>
            <a:rPr lang="en-US" dirty="0"/>
            <a:t>Deliver application events to multiple teams at scale</a:t>
          </a:r>
        </a:p>
      </dgm:t>
    </dgm:pt>
    <dgm:pt modelId="{13515A94-D3D3-BE45-BFB4-5D93C02745C8}" type="parTrans" cxnId="{E44C0280-9FA8-4F41-89ED-EB9276FB99B3}">
      <dgm:prSet/>
      <dgm:spPr/>
      <dgm:t>
        <a:bodyPr/>
        <a:lstStyle/>
        <a:p>
          <a:endParaRPr lang="en-US"/>
        </a:p>
      </dgm:t>
    </dgm:pt>
    <dgm:pt modelId="{41DE04C9-5E21-0F43-AD0B-F360B8194787}" type="sibTrans" cxnId="{E44C0280-9FA8-4F41-89ED-EB9276FB99B3}">
      <dgm:prSet/>
      <dgm:spPr/>
      <dgm:t>
        <a:bodyPr/>
        <a:lstStyle/>
        <a:p>
          <a:endParaRPr lang="en-US"/>
        </a:p>
      </dgm:t>
    </dgm:pt>
    <dgm:pt modelId="{F26E5326-F4E7-404C-B86D-9C24B4FC8182}">
      <dgm:prSet phldrT="[Text]"/>
      <dgm:spPr/>
      <dgm:t>
        <a:bodyPr/>
        <a:lstStyle/>
        <a:p>
          <a:r>
            <a:rPr lang="en-US" dirty="0"/>
            <a:t>Subscribe to events published by external Azure Event Grid Partners</a:t>
          </a:r>
        </a:p>
      </dgm:t>
    </dgm:pt>
    <dgm:pt modelId="{EBD893C1-C9A0-0A4F-93CB-EEF588E772F5}" type="parTrans" cxnId="{1E33642C-7B98-1140-86E5-AB229E66A348}">
      <dgm:prSet/>
      <dgm:spPr/>
      <dgm:t>
        <a:bodyPr/>
        <a:lstStyle/>
        <a:p>
          <a:endParaRPr lang="en-US"/>
        </a:p>
      </dgm:t>
    </dgm:pt>
    <dgm:pt modelId="{85B2760A-4204-A545-9EF5-70CB2B5D95D7}" type="sibTrans" cxnId="{1E33642C-7B98-1140-86E5-AB229E66A348}">
      <dgm:prSet/>
      <dgm:spPr/>
      <dgm:t>
        <a:bodyPr/>
        <a:lstStyle/>
        <a:p>
          <a:endParaRPr lang="en-US"/>
        </a:p>
      </dgm:t>
    </dgm:pt>
    <dgm:pt modelId="{C10E9224-23FB-B842-BD1C-93BA73A9EA0E}" type="pres">
      <dgm:prSet presAssocID="{BAC065FD-73EB-674A-B3FC-8CD0002D2774}" presName="vert0" presStyleCnt="0">
        <dgm:presLayoutVars>
          <dgm:dir/>
          <dgm:animOne val="branch"/>
          <dgm:animLvl val="lvl"/>
        </dgm:presLayoutVars>
      </dgm:prSet>
      <dgm:spPr/>
    </dgm:pt>
    <dgm:pt modelId="{BA9A9392-1FDB-0E46-8B48-2E133E00F17D}" type="pres">
      <dgm:prSet presAssocID="{F444370B-70D2-9741-911F-6DAAA3056A57}" presName="thickLine" presStyleLbl="alignNode1" presStyleIdx="0" presStyleCnt="4"/>
      <dgm:spPr/>
    </dgm:pt>
    <dgm:pt modelId="{485ED5A2-1C99-EF47-9622-8927FF7B540F}" type="pres">
      <dgm:prSet presAssocID="{F444370B-70D2-9741-911F-6DAAA3056A57}" presName="horz1" presStyleCnt="0"/>
      <dgm:spPr/>
    </dgm:pt>
    <dgm:pt modelId="{5C137A18-7D50-3346-BB8D-27409D4B9E57}" type="pres">
      <dgm:prSet presAssocID="{F444370B-70D2-9741-911F-6DAAA3056A57}" presName="tx1" presStyleLbl="revTx" presStyleIdx="0" presStyleCnt="4"/>
      <dgm:spPr/>
    </dgm:pt>
    <dgm:pt modelId="{0CFC55CD-0C93-C643-8867-00AE8DEF2EEB}" type="pres">
      <dgm:prSet presAssocID="{F444370B-70D2-9741-911F-6DAAA3056A57}" presName="vert1" presStyleCnt="0"/>
      <dgm:spPr/>
    </dgm:pt>
    <dgm:pt modelId="{0394B917-3541-7F40-9F10-C92A414D4159}" type="pres">
      <dgm:prSet presAssocID="{FF14F344-8A3B-2249-A980-9ADA85CDB68F}" presName="thickLine" presStyleLbl="alignNode1" presStyleIdx="1" presStyleCnt="4"/>
      <dgm:spPr/>
    </dgm:pt>
    <dgm:pt modelId="{427FCA49-DA94-1946-8B94-EBD89D7C3E7D}" type="pres">
      <dgm:prSet presAssocID="{FF14F344-8A3B-2249-A980-9ADA85CDB68F}" presName="horz1" presStyleCnt="0"/>
      <dgm:spPr/>
    </dgm:pt>
    <dgm:pt modelId="{1043ADFE-4090-524F-A5C5-95BACB9D667E}" type="pres">
      <dgm:prSet presAssocID="{FF14F344-8A3B-2249-A980-9ADA85CDB68F}" presName="tx1" presStyleLbl="revTx" presStyleIdx="1" presStyleCnt="4"/>
      <dgm:spPr/>
    </dgm:pt>
    <dgm:pt modelId="{72FAEEEB-15C4-AB4F-9B70-9C57E2894FB9}" type="pres">
      <dgm:prSet presAssocID="{FF14F344-8A3B-2249-A980-9ADA85CDB68F}" presName="vert1" presStyleCnt="0"/>
      <dgm:spPr/>
    </dgm:pt>
    <dgm:pt modelId="{2D03291E-FE0A-CF4D-801F-535AC5871E74}" type="pres">
      <dgm:prSet presAssocID="{55791903-8ACE-F54F-B852-B7BA3FF43C22}" presName="thickLine" presStyleLbl="alignNode1" presStyleIdx="2" presStyleCnt="4"/>
      <dgm:spPr/>
    </dgm:pt>
    <dgm:pt modelId="{3F53F1EF-37E3-1741-912B-D536F409CE34}" type="pres">
      <dgm:prSet presAssocID="{55791903-8ACE-F54F-B852-B7BA3FF43C22}" presName="horz1" presStyleCnt="0"/>
      <dgm:spPr/>
    </dgm:pt>
    <dgm:pt modelId="{56DC4809-7C8E-1A44-9DA1-DD35165919F0}" type="pres">
      <dgm:prSet presAssocID="{55791903-8ACE-F54F-B852-B7BA3FF43C22}" presName="tx1" presStyleLbl="revTx" presStyleIdx="2" presStyleCnt="4"/>
      <dgm:spPr/>
    </dgm:pt>
    <dgm:pt modelId="{D39C831D-AE46-5147-8C63-1B6F419036E7}" type="pres">
      <dgm:prSet presAssocID="{55791903-8ACE-F54F-B852-B7BA3FF43C22}" presName="vert1" presStyleCnt="0"/>
      <dgm:spPr/>
    </dgm:pt>
    <dgm:pt modelId="{5CB0F9BB-183A-9E4E-A1B9-EE4BB41A4560}" type="pres">
      <dgm:prSet presAssocID="{F26E5326-F4E7-404C-B86D-9C24B4FC8182}" presName="thickLine" presStyleLbl="alignNode1" presStyleIdx="3" presStyleCnt="4"/>
      <dgm:spPr/>
    </dgm:pt>
    <dgm:pt modelId="{766E3245-6C53-6140-A6C9-F00950223A3C}" type="pres">
      <dgm:prSet presAssocID="{F26E5326-F4E7-404C-B86D-9C24B4FC8182}" presName="horz1" presStyleCnt="0"/>
      <dgm:spPr/>
    </dgm:pt>
    <dgm:pt modelId="{F4E54FB8-B567-A242-A6FF-B63F09AF8D43}" type="pres">
      <dgm:prSet presAssocID="{F26E5326-F4E7-404C-B86D-9C24B4FC8182}" presName="tx1" presStyleLbl="revTx" presStyleIdx="3" presStyleCnt="4"/>
      <dgm:spPr/>
    </dgm:pt>
    <dgm:pt modelId="{6781E821-708F-A24C-8692-0AA21CDDF2C6}" type="pres">
      <dgm:prSet presAssocID="{F26E5326-F4E7-404C-B86D-9C24B4FC8182}" presName="vert1" presStyleCnt="0"/>
      <dgm:spPr/>
    </dgm:pt>
  </dgm:ptLst>
  <dgm:cxnLst>
    <dgm:cxn modelId="{6D08F31C-0AD5-C240-80C7-60C84758E45D}" srcId="{BAC065FD-73EB-674A-B3FC-8CD0002D2774}" destId="{F444370B-70D2-9741-911F-6DAAA3056A57}" srcOrd="0" destOrd="0" parTransId="{FF77B731-C2B4-F449-AD12-107B4001EC90}" sibTransId="{384F259C-8419-A044-8D09-B1BB525BEDE3}"/>
    <dgm:cxn modelId="{1E33642C-7B98-1140-86E5-AB229E66A348}" srcId="{BAC065FD-73EB-674A-B3FC-8CD0002D2774}" destId="{F26E5326-F4E7-404C-B86D-9C24B4FC8182}" srcOrd="3" destOrd="0" parTransId="{EBD893C1-C9A0-0A4F-93CB-EEF588E772F5}" sibTransId="{85B2760A-4204-A545-9EF5-70CB2B5D95D7}"/>
    <dgm:cxn modelId="{8C2D3831-8B00-5C40-9162-F2957C8B883F}" type="presOf" srcId="{FF14F344-8A3B-2249-A980-9ADA85CDB68F}" destId="{1043ADFE-4090-524F-A5C5-95BACB9D667E}" srcOrd="0" destOrd="0" presId="urn:microsoft.com/office/officeart/2008/layout/LinedList"/>
    <dgm:cxn modelId="{E29CBA47-FCFA-0340-A53B-D0E1A74FE26B}" srcId="{BAC065FD-73EB-674A-B3FC-8CD0002D2774}" destId="{FF14F344-8A3B-2249-A980-9ADA85CDB68F}" srcOrd="1" destOrd="0" parTransId="{7CB8004C-71C6-064D-AEA9-EA9F853C1C83}" sibTransId="{2F3B7FB9-C879-1F45-80F1-2E3EDD511A91}"/>
    <dgm:cxn modelId="{3E7F3C74-58CA-3B46-8CA9-69D5762224D9}" type="presOf" srcId="{BAC065FD-73EB-674A-B3FC-8CD0002D2774}" destId="{C10E9224-23FB-B842-BD1C-93BA73A9EA0E}" srcOrd="0" destOrd="0" presId="urn:microsoft.com/office/officeart/2008/layout/LinedList"/>
    <dgm:cxn modelId="{E44C0280-9FA8-4F41-89ED-EB9276FB99B3}" srcId="{BAC065FD-73EB-674A-B3FC-8CD0002D2774}" destId="{55791903-8ACE-F54F-B852-B7BA3FF43C22}" srcOrd="2" destOrd="0" parTransId="{13515A94-D3D3-BE45-BFB4-5D93C02745C8}" sibTransId="{41DE04C9-5E21-0F43-AD0B-F360B8194787}"/>
    <dgm:cxn modelId="{EE2B0E88-3395-8143-9C8F-3FD0D13ABEF7}" type="presOf" srcId="{55791903-8ACE-F54F-B852-B7BA3FF43C22}" destId="{56DC4809-7C8E-1A44-9DA1-DD35165919F0}" srcOrd="0" destOrd="0" presId="urn:microsoft.com/office/officeart/2008/layout/LinedList"/>
    <dgm:cxn modelId="{8A1BA6F9-E78A-3A42-A621-0948BAD17416}" type="presOf" srcId="{F444370B-70D2-9741-911F-6DAAA3056A57}" destId="{5C137A18-7D50-3346-BB8D-27409D4B9E57}" srcOrd="0" destOrd="0" presId="urn:microsoft.com/office/officeart/2008/layout/LinedList"/>
    <dgm:cxn modelId="{D7F599FC-8E7C-AB4D-9E3F-2CD452758815}" type="presOf" srcId="{F26E5326-F4E7-404C-B86D-9C24B4FC8182}" destId="{F4E54FB8-B567-A242-A6FF-B63F09AF8D43}" srcOrd="0" destOrd="0" presId="urn:microsoft.com/office/officeart/2008/layout/LinedList"/>
    <dgm:cxn modelId="{29AC5106-1F5F-E048-BC29-399999C34274}" type="presParOf" srcId="{C10E9224-23FB-B842-BD1C-93BA73A9EA0E}" destId="{BA9A9392-1FDB-0E46-8B48-2E133E00F17D}" srcOrd="0" destOrd="0" presId="urn:microsoft.com/office/officeart/2008/layout/LinedList"/>
    <dgm:cxn modelId="{12C9C5FF-559E-8540-AEBF-8370D46FEB21}" type="presParOf" srcId="{C10E9224-23FB-B842-BD1C-93BA73A9EA0E}" destId="{485ED5A2-1C99-EF47-9622-8927FF7B540F}" srcOrd="1" destOrd="0" presId="urn:microsoft.com/office/officeart/2008/layout/LinedList"/>
    <dgm:cxn modelId="{44C19742-5D61-A946-A7EB-A6DBDF0F4C37}" type="presParOf" srcId="{485ED5A2-1C99-EF47-9622-8927FF7B540F}" destId="{5C137A18-7D50-3346-BB8D-27409D4B9E57}" srcOrd="0" destOrd="0" presId="urn:microsoft.com/office/officeart/2008/layout/LinedList"/>
    <dgm:cxn modelId="{79608449-30F5-BA4B-BAF8-67D2C2610AE1}" type="presParOf" srcId="{485ED5A2-1C99-EF47-9622-8927FF7B540F}" destId="{0CFC55CD-0C93-C643-8867-00AE8DEF2EEB}" srcOrd="1" destOrd="0" presId="urn:microsoft.com/office/officeart/2008/layout/LinedList"/>
    <dgm:cxn modelId="{2D456128-F355-4547-BA5C-C8F4F86F2AD5}" type="presParOf" srcId="{C10E9224-23FB-B842-BD1C-93BA73A9EA0E}" destId="{0394B917-3541-7F40-9F10-C92A414D4159}" srcOrd="2" destOrd="0" presId="urn:microsoft.com/office/officeart/2008/layout/LinedList"/>
    <dgm:cxn modelId="{9309A87D-DA23-7C4F-A0F2-CE95F5362528}" type="presParOf" srcId="{C10E9224-23FB-B842-BD1C-93BA73A9EA0E}" destId="{427FCA49-DA94-1946-8B94-EBD89D7C3E7D}" srcOrd="3" destOrd="0" presId="urn:microsoft.com/office/officeart/2008/layout/LinedList"/>
    <dgm:cxn modelId="{032CE62F-8F59-A74E-AB43-733EC6CDE185}" type="presParOf" srcId="{427FCA49-DA94-1946-8B94-EBD89D7C3E7D}" destId="{1043ADFE-4090-524F-A5C5-95BACB9D667E}" srcOrd="0" destOrd="0" presId="urn:microsoft.com/office/officeart/2008/layout/LinedList"/>
    <dgm:cxn modelId="{7B5C53B7-53E3-8548-9A4D-5E8B6B26AB9C}" type="presParOf" srcId="{427FCA49-DA94-1946-8B94-EBD89D7C3E7D}" destId="{72FAEEEB-15C4-AB4F-9B70-9C57E2894FB9}" srcOrd="1" destOrd="0" presId="urn:microsoft.com/office/officeart/2008/layout/LinedList"/>
    <dgm:cxn modelId="{2CCB95F8-A9A0-CB45-87D1-C4ACFA82E26D}" type="presParOf" srcId="{C10E9224-23FB-B842-BD1C-93BA73A9EA0E}" destId="{2D03291E-FE0A-CF4D-801F-535AC5871E74}" srcOrd="4" destOrd="0" presId="urn:microsoft.com/office/officeart/2008/layout/LinedList"/>
    <dgm:cxn modelId="{BFEFC487-3C56-7C4F-8230-09DBFDD62D04}" type="presParOf" srcId="{C10E9224-23FB-B842-BD1C-93BA73A9EA0E}" destId="{3F53F1EF-37E3-1741-912B-D536F409CE34}" srcOrd="5" destOrd="0" presId="urn:microsoft.com/office/officeart/2008/layout/LinedList"/>
    <dgm:cxn modelId="{B99F4020-D55E-0945-B8B1-6782B7B719E9}" type="presParOf" srcId="{3F53F1EF-37E3-1741-912B-D536F409CE34}" destId="{56DC4809-7C8E-1A44-9DA1-DD35165919F0}" srcOrd="0" destOrd="0" presId="urn:microsoft.com/office/officeart/2008/layout/LinedList"/>
    <dgm:cxn modelId="{6BC87D19-CEDF-A74B-AEDB-112FEA774733}" type="presParOf" srcId="{3F53F1EF-37E3-1741-912B-D536F409CE34}" destId="{D39C831D-AE46-5147-8C63-1B6F419036E7}" srcOrd="1" destOrd="0" presId="urn:microsoft.com/office/officeart/2008/layout/LinedList"/>
    <dgm:cxn modelId="{12F7B7B0-6DBF-E64B-9333-223A798F6FB2}" type="presParOf" srcId="{C10E9224-23FB-B842-BD1C-93BA73A9EA0E}" destId="{5CB0F9BB-183A-9E4E-A1B9-EE4BB41A4560}" srcOrd="6" destOrd="0" presId="urn:microsoft.com/office/officeart/2008/layout/LinedList"/>
    <dgm:cxn modelId="{C7EA6114-0533-8B44-9937-D6E6C5B56FE2}" type="presParOf" srcId="{C10E9224-23FB-B842-BD1C-93BA73A9EA0E}" destId="{766E3245-6C53-6140-A6C9-F00950223A3C}" srcOrd="7" destOrd="0" presId="urn:microsoft.com/office/officeart/2008/layout/LinedList"/>
    <dgm:cxn modelId="{F87B5D84-D1CC-2247-B568-F248B5937722}" type="presParOf" srcId="{766E3245-6C53-6140-A6C9-F00950223A3C}" destId="{F4E54FB8-B567-A242-A6FF-B63F09AF8D43}" srcOrd="0" destOrd="0" presId="urn:microsoft.com/office/officeart/2008/layout/LinedList"/>
    <dgm:cxn modelId="{D7C088EC-F292-A54D-8AD9-687B4BD7408D}" type="presParOf" srcId="{766E3245-6C53-6140-A6C9-F00950223A3C}" destId="{6781E821-708F-A24C-8692-0AA21CDDF2C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54401-39D3-8A46-9F43-2BFD0F64F848}">
      <dsp:nvSpPr>
        <dsp:cNvPr id="0" name=""/>
        <dsp:cNvSpPr/>
      </dsp:nvSpPr>
      <dsp:spPr>
        <a:xfrm>
          <a:off x="1848474" y="530"/>
          <a:ext cx="2478704" cy="1239352"/>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r>
            <a:rPr lang="en-US" sz="4500" kern="1200" dirty="0"/>
            <a:t>Message</a:t>
          </a:r>
        </a:p>
      </dsp:txBody>
      <dsp:txXfrm>
        <a:off x="1884773" y="36829"/>
        <a:ext cx="2406106" cy="1166754"/>
      </dsp:txXfrm>
    </dsp:sp>
    <dsp:sp modelId="{A0F00CAA-380C-6E41-BA38-E4BBB81B2B2A}">
      <dsp:nvSpPr>
        <dsp:cNvPr id="0" name=""/>
        <dsp:cNvSpPr/>
      </dsp:nvSpPr>
      <dsp:spPr>
        <a:xfrm>
          <a:off x="2096345" y="1239882"/>
          <a:ext cx="247870" cy="929514"/>
        </a:xfrm>
        <a:custGeom>
          <a:avLst/>
          <a:gdLst/>
          <a:ahLst/>
          <a:cxnLst/>
          <a:rect l="0" t="0" r="0" b="0"/>
          <a:pathLst>
            <a:path>
              <a:moveTo>
                <a:pt x="0" y="0"/>
              </a:moveTo>
              <a:lnTo>
                <a:pt x="0" y="929514"/>
              </a:lnTo>
              <a:lnTo>
                <a:pt x="247870" y="929514"/>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E7563B-4A33-174E-9397-56892B6413C5}">
      <dsp:nvSpPr>
        <dsp:cNvPr id="0" name=""/>
        <dsp:cNvSpPr/>
      </dsp:nvSpPr>
      <dsp:spPr>
        <a:xfrm>
          <a:off x="2344215" y="1549720"/>
          <a:ext cx="1982963" cy="1239352"/>
        </a:xfrm>
        <a:prstGeom prst="roundRect">
          <a:avLst>
            <a:gd name="adj" fmla="val 10000"/>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kern="1200" dirty="0"/>
            <a:t>Intent</a:t>
          </a:r>
        </a:p>
        <a:p>
          <a:pPr marL="171450" lvl="1" indent="-171450" algn="l" defTabSz="844550">
            <a:lnSpc>
              <a:spcPct val="90000"/>
            </a:lnSpc>
            <a:spcBef>
              <a:spcPct val="0"/>
            </a:spcBef>
            <a:spcAft>
              <a:spcPct val="15000"/>
            </a:spcAft>
            <a:buChar char="•"/>
          </a:pPr>
          <a:r>
            <a:rPr lang="en-US" sz="1900" kern="1200" dirty="0"/>
            <a:t>A "typical" message</a:t>
          </a:r>
        </a:p>
      </dsp:txBody>
      <dsp:txXfrm>
        <a:off x="2380514" y="1586019"/>
        <a:ext cx="1910365" cy="1166754"/>
      </dsp:txXfrm>
    </dsp:sp>
    <dsp:sp modelId="{F955314A-F9E2-354A-906F-D0F27D0119DD}">
      <dsp:nvSpPr>
        <dsp:cNvPr id="0" name=""/>
        <dsp:cNvSpPr/>
      </dsp:nvSpPr>
      <dsp:spPr>
        <a:xfrm>
          <a:off x="2096345" y="1239882"/>
          <a:ext cx="247870" cy="2478704"/>
        </a:xfrm>
        <a:custGeom>
          <a:avLst/>
          <a:gdLst/>
          <a:ahLst/>
          <a:cxnLst/>
          <a:rect l="0" t="0" r="0" b="0"/>
          <a:pathLst>
            <a:path>
              <a:moveTo>
                <a:pt x="0" y="0"/>
              </a:moveTo>
              <a:lnTo>
                <a:pt x="0" y="2478704"/>
              </a:lnTo>
              <a:lnTo>
                <a:pt x="247870" y="2478704"/>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2683C-4FA6-B743-ADCF-017471CB6819}">
      <dsp:nvSpPr>
        <dsp:cNvPr id="0" name=""/>
        <dsp:cNvSpPr/>
      </dsp:nvSpPr>
      <dsp:spPr>
        <a:xfrm>
          <a:off x="2344215" y="3098911"/>
          <a:ext cx="1982963" cy="1239352"/>
        </a:xfrm>
        <a:prstGeom prst="roundRect">
          <a:avLst>
            <a:gd name="adj" fmla="val 10000"/>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kern="1200" dirty="0"/>
            <a:t>Fact</a:t>
          </a:r>
        </a:p>
        <a:p>
          <a:pPr marL="171450" lvl="1" indent="-171450" algn="l" defTabSz="844550">
            <a:lnSpc>
              <a:spcPct val="90000"/>
            </a:lnSpc>
            <a:spcBef>
              <a:spcPct val="0"/>
            </a:spcBef>
            <a:spcAft>
              <a:spcPct val="15000"/>
            </a:spcAft>
            <a:buChar char="•"/>
          </a:pPr>
          <a:r>
            <a:rPr lang="en-US" sz="1900" kern="1200" dirty="0"/>
            <a:t>An event</a:t>
          </a:r>
        </a:p>
      </dsp:txBody>
      <dsp:txXfrm>
        <a:off x="2380514" y="3135210"/>
        <a:ext cx="1910365" cy="1166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722F4-EB17-4A4E-AE2B-70825F009720}">
      <dsp:nvSpPr>
        <dsp:cNvPr id="0" name=""/>
        <dsp:cNvSpPr/>
      </dsp:nvSpPr>
      <dsp:spPr>
        <a:xfrm>
          <a:off x="1510149" y="1767061"/>
          <a:ext cx="386291" cy="1472148"/>
        </a:xfrm>
        <a:custGeom>
          <a:avLst/>
          <a:gdLst/>
          <a:ahLst/>
          <a:cxnLst/>
          <a:rect l="0" t="0" r="0" b="0"/>
          <a:pathLst>
            <a:path>
              <a:moveTo>
                <a:pt x="0" y="0"/>
              </a:moveTo>
              <a:lnTo>
                <a:pt x="193145" y="0"/>
              </a:lnTo>
              <a:lnTo>
                <a:pt x="193145" y="1472148"/>
              </a:lnTo>
              <a:lnTo>
                <a:pt x="386291" y="1472148"/>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65245" y="2465085"/>
        <a:ext cx="76099" cy="76099"/>
      </dsp:txXfrm>
    </dsp:sp>
    <dsp:sp modelId="{92408DF7-84C0-FD49-B855-DE6BFE10C08F}">
      <dsp:nvSpPr>
        <dsp:cNvPr id="0" name=""/>
        <dsp:cNvSpPr/>
      </dsp:nvSpPr>
      <dsp:spPr>
        <a:xfrm>
          <a:off x="1510149" y="1767061"/>
          <a:ext cx="386291" cy="736074"/>
        </a:xfrm>
        <a:custGeom>
          <a:avLst/>
          <a:gdLst/>
          <a:ahLst/>
          <a:cxnLst/>
          <a:rect l="0" t="0" r="0" b="0"/>
          <a:pathLst>
            <a:path>
              <a:moveTo>
                <a:pt x="0" y="0"/>
              </a:moveTo>
              <a:lnTo>
                <a:pt x="193145" y="0"/>
              </a:lnTo>
              <a:lnTo>
                <a:pt x="193145" y="736074"/>
              </a:lnTo>
              <a:lnTo>
                <a:pt x="386291" y="736074"/>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82513" y="2114316"/>
        <a:ext cx="41563" cy="41563"/>
      </dsp:txXfrm>
    </dsp:sp>
    <dsp:sp modelId="{9A5346E2-04D1-1C4F-8347-2749C4A2F438}">
      <dsp:nvSpPr>
        <dsp:cNvPr id="0" name=""/>
        <dsp:cNvSpPr/>
      </dsp:nvSpPr>
      <dsp:spPr>
        <a:xfrm>
          <a:off x="1510149" y="1721340"/>
          <a:ext cx="386291" cy="91440"/>
        </a:xfrm>
        <a:custGeom>
          <a:avLst/>
          <a:gdLst/>
          <a:ahLst/>
          <a:cxnLst/>
          <a:rect l="0" t="0" r="0" b="0"/>
          <a:pathLst>
            <a:path>
              <a:moveTo>
                <a:pt x="0" y="45720"/>
              </a:moveTo>
              <a:lnTo>
                <a:pt x="386291" y="4572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93638" y="1757403"/>
        <a:ext cx="19314" cy="19314"/>
      </dsp:txXfrm>
    </dsp:sp>
    <dsp:sp modelId="{FB9B5FB9-12B2-3E41-B1CC-77668E0BCA8D}">
      <dsp:nvSpPr>
        <dsp:cNvPr id="0" name=""/>
        <dsp:cNvSpPr/>
      </dsp:nvSpPr>
      <dsp:spPr>
        <a:xfrm>
          <a:off x="1510149" y="1030986"/>
          <a:ext cx="386291" cy="736074"/>
        </a:xfrm>
        <a:custGeom>
          <a:avLst/>
          <a:gdLst/>
          <a:ahLst/>
          <a:cxnLst/>
          <a:rect l="0" t="0" r="0" b="0"/>
          <a:pathLst>
            <a:path>
              <a:moveTo>
                <a:pt x="0" y="736074"/>
              </a:moveTo>
              <a:lnTo>
                <a:pt x="193145" y="736074"/>
              </a:lnTo>
              <a:lnTo>
                <a:pt x="193145" y="0"/>
              </a:lnTo>
              <a:lnTo>
                <a:pt x="386291"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82513" y="1378241"/>
        <a:ext cx="41563" cy="41563"/>
      </dsp:txXfrm>
    </dsp:sp>
    <dsp:sp modelId="{492F6D4B-C3A2-7643-86B5-8C1CD49EADFA}">
      <dsp:nvSpPr>
        <dsp:cNvPr id="0" name=""/>
        <dsp:cNvSpPr/>
      </dsp:nvSpPr>
      <dsp:spPr>
        <a:xfrm>
          <a:off x="1510149" y="294912"/>
          <a:ext cx="386291" cy="1472148"/>
        </a:xfrm>
        <a:custGeom>
          <a:avLst/>
          <a:gdLst/>
          <a:ahLst/>
          <a:cxnLst/>
          <a:rect l="0" t="0" r="0" b="0"/>
          <a:pathLst>
            <a:path>
              <a:moveTo>
                <a:pt x="0" y="1472148"/>
              </a:moveTo>
              <a:lnTo>
                <a:pt x="193145" y="1472148"/>
              </a:lnTo>
              <a:lnTo>
                <a:pt x="193145" y="0"/>
              </a:lnTo>
              <a:lnTo>
                <a:pt x="386291"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65245" y="992937"/>
        <a:ext cx="76099" cy="76099"/>
      </dsp:txXfrm>
    </dsp:sp>
    <dsp:sp modelId="{D55E1046-B2C3-D540-83D5-CABDC5D9A473}">
      <dsp:nvSpPr>
        <dsp:cNvPr id="0" name=""/>
        <dsp:cNvSpPr/>
      </dsp:nvSpPr>
      <dsp:spPr>
        <a:xfrm rot="16200000">
          <a:off x="-333909" y="1472631"/>
          <a:ext cx="3099259" cy="58885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Message</a:t>
          </a:r>
        </a:p>
      </dsp:txBody>
      <dsp:txXfrm>
        <a:off x="-333909" y="1472631"/>
        <a:ext cx="3099259" cy="588859"/>
      </dsp:txXfrm>
    </dsp:sp>
    <dsp:sp modelId="{B913B689-EDBD-C447-9821-BD8A7387F91C}">
      <dsp:nvSpPr>
        <dsp:cNvPr id="0" name=""/>
        <dsp:cNvSpPr/>
      </dsp:nvSpPr>
      <dsp:spPr>
        <a:xfrm>
          <a:off x="1896441" y="483"/>
          <a:ext cx="1931458" cy="58885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Command</a:t>
          </a:r>
        </a:p>
      </dsp:txBody>
      <dsp:txXfrm>
        <a:off x="1896441" y="483"/>
        <a:ext cx="1931458" cy="588859"/>
      </dsp:txXfrm>
    </dsp:sp>
    <dsp:sp modelId="{3868968E-05A5-1E44-8FFC-B02082390A32}">
      <dsp:nvSpPr>
        <dsp:cNvPr id="0" name=""/>
        <dsp:cNvSpPr/>
      </dsp:nvSpPr>
      <dsp:spPr>
        <a:xfrm>
          <a:off x="1896441" y="736557"/>
          <a:ext cx="1931458" cy="58885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Query</a:t>
          </a:r>
        </a:p>
      </dsp:txBody>
      <dsp:txXfrm>
        <a:off x="1896441" y="736557"/>
        <a:ext cx="1931458" cy="588859"/>
      </dsp:txXfrm>
    </dsp:sp>
    <dsp:sp modelId="{F739AD90-6F0F-024C-A381-A7FA77223AE0}">
      <dsp:nvSpPr>
        <dsp:cNvPr id="0" name=""/>
        <dsp:cNvSpPr/>
      </dsp:nvSpPr>
      <dsp:spPr>
        <a:xfrm>
          <a:off x="1896441" y="1472631"/>
          <a:ext cx="1931458" cy="58885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Job</a:t>
          </a:r>
        </a:p>
      </dsp:txBody>
      <dsp:txXfrm>
        <a:off x="1896441" y="1472631"/>
        <a:ext cx="1931458" cy="588859"/>
      </dsp:txXfrm>
    </dsp:sp>
    <dsp:sp modelId="{9090F4F6-0B37-E84D-894E-1BAC46C522ED}">
      <dsp:nvSpPr>
        <dsp:cNvPr id="0" name=""/>
        <dsp:cNvSpPr/>
      </dsp:nvSpPr>
      <dsp:spPr>
        <a:xfrm>
          <a:off x="1896441" y="2208705"/>
          <a:ext cx="1931458" cy="58885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Value transfer</a:t>
          </a:r>
        </a:p>
      </dsp:txBody>
      <dsp:txXfrm>
        <a:off x="1896441" y="2208705"/>
        <a:ext cx="1931458" cy="588859"/>
      </dsp:txXfrm>
    </dsp:sp>
    <dsp:sp modelId="{E4652152-0CA9-FE4C-80F7-1A7394413C96}">
      <dsp:nvSpPr>
        <dsp:cNvPr id="0" name=""/>
        <dsp:cNvSpPr/>
      </dsp:nvSpPr>
      <dsp:spPr>
        <a:xfrm>
          <a:off x="1896441" y="2944779"/>
          <a:ext cx="1931458" cy="58885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Request</a:t>
          </a:r>
        </a:p>
      </dsp:txBody>
      <dsp:txXfrm>
        <a:off x="1896441" y="2944779"/>
        <a:ext cx="1931458" cy="5888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23E3F-A58F-0C41-96F1-9EB42467DAAE}">
      <dsp:nvSpPr>
        <dsp:cNvPr id="0" name=""/>
        <dsp:cNvSpPr/>
      </dsp:nvSpPr>
      <dsp:spPr>
        <a:xfrm>
          <a:off x="0" y="0"/>
          <a:ext cx="646094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E4AA9-2190-B047-AA97-4F889A06803C}">
      <dsp:nvSpPr>
        <dsp:cNvPr id="0" name=""/>
        <dsp:cNvSpPr/>
      </dsp:nvSpPr>
      <dsp:spPr>
        <a:xfrm>
          <a:off x="0" y="0"/>
          <a:ext cx="1292189" cy="4170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Features</a:t>
          </a:r>
        </a:p>
      </dsp:txBody>
      <dsp:txXfrm>
        <a:off x="0" y="0"/>
        <a:ext cx="1292189" cy="4170543"/>
      </dsp:txXfrm>
    </dsp:sp>
    <dsp:sp modelId="{3EA62F10-5381-0541-B1BD-E03000BC291B}">
      <dsp:nvSpPr>
        <dsp:cNvPr id="0" name=""/>
        <dsp:cNvSpPr/>
      </dsp:nvSpPr>
      <dsp:spPr>
        <a:xfrm>
          <a:off x="1389103" y="39302"/>
          <a:ext cx="2487464" cy="786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Pub Sub event broker</a:t>
          </a:r>
        </a:p>
      </dsp:txBody>
      <dsp:txXfrm>
        <a:off x="1389103" y="39302"/>
        <a:ext cx="2487464" cy="786049"/>
      </dsp:txXfrm>
    </dsp:sp>
    <dsp:sp modelId="{C2D3ABB7-CDAB-A242-8AB8-4D457B8341CE}">
      <dsp:nvSpPr>
        <dsp:cNvPr id="0" name=""/>
        <dsp:cNvSpPr/>
      </dsp:nvSpPr>
      <dsp:spPr>
        <a:xfrm>
          <a:off x="1292189" y="825352"/>
          <a:ext cx="5168758"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F60471-157C-3C4B-8D0B-33B549913558}">
      <dsp:nvSpPr>
        <dsp:cNvPr id="0" name=""/>
        <dsp:cNvSpPr/>
      </dsp:nvSpPr>
      <dsp:spPr>
        <a:xfrm>
          <a:off x="1389103" y="864654"/>
          <a:ext cx="2487464" cy="786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Broker for discrete events</a:t>
          </a:r>
        </a:p>
      </dsp:txBody>
      <dsp:txXfrm>
        <a:off x="1389103" y="864654"/>
        <a:ext cx="2487464" cy="786049"/>
      </dsp:txXfrm>
    </dsp:sp>
    <dsp:sp modelId="{B2E5183D-08CD-CF49-BDC4-89A79D8233A2}">
      <dsp:nvSpPr>
        <dsp:cNvPr id="0" name=""/>
        <dsp:cNvSpPr/>
      </dsp:nvSpPr>
      <dsp:spPr>
        <a:xfrm>
          <a:off x="1292189" y="1650704"/>
          <a:ext cx="5168758"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62A7F7-B10D-B14B-AE27-5860D8282C50}">
      <dsp:nvSpPr>
        <dsp:cNvPr id="0" name=""/>
        <dsp:cNvSpPr/>
      </dsp:nvSpPr>
      <dsp:spPr>
        <a:xfrm>
          <a:off x="1389103" y="1690006"/>
          <a:ext cx="2487464" cy="786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Reliable delivery</a:t>
          </a:r>
        </a:p>
      </dsp:txBody>
      <dsp:txXfrm>
        <a:off x="1389103" y="1690006"/>
        <a:ext cx="2487464" cy="786049"/>
      </dsp:txXfrm>
    </dsp:sp>
    <dsp:sp modelId="{DA1228EB-69F0-E946-BFD5-4B7C12BDF81C}">
      <dsp:nvSpPr>
        <dsp:cNvPr id="0" name=""/>
        <dsp:cNvSpPr/>
      </dsp:nvSpPr>
      <dsp:spPr>
        <a:xfrm>
          <a:off x="1292189" y="2476056"/>
          <a:ext cx="5168758"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4C117-3F7D-BF49-9EE3-8832FB0353EE}">
      <dsp:nvSpPr>
        <dsp:cNvPr id="0" name=""/>
        <dsp:cNvSpPr/>
      </dsp:nvSpPr>
      <dsp:spPr>
        <a:xfrm>
          <a:off x="1389103" y="2515358"/>
          <a:ext cx="2487464" cy="786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Based on open standards</a:t>
          </a:r>
        </a:p>
      </dsp:txBody>
      <dsp:txXfrm>
        <a:off x="1389103" y="2515358"/>
        <a:ext cx="2487464" cy="786049"/>
      </dsp:txXfrm>
    </dsp:sp>
    <dsp:sp modelId="{D751BF0B-C142-9F40-977A-A0FC2C7C7872}">
      <dsp:nvSpPr>
        <dsp:cNvPr id="0" name=""/>
        <dsp:cNvSpPr/>
      </dsp:nvSpPr>
      <dsp:spPr>
        <a:xfrm>
          <a:off x="3973483" y="2515358"/>
          <a:ext cx="2487464" cy="786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CNCF Cloud Events</a:t>
          </a:r>
        </a:p>
      </dsp:txBody>
      <dsp:txXfrm>
        <a:off x="3973483" y="2515358"/>
        <a:ext cx="2487464" cy="786049"/>
      </dsp:txXfrm>
    </dsp:sp>
    <dsp:sp modelId="{B3C43E59-DF78-084F-B34C-F6E35C5ED5DB}">
      <dsp:nvSpPr>
        <dsp:cNvPr id="0" name=""/>
        <dsp:cNvSpPr/>
      </dsp:nvSpPr>
      <dsp:spPr>
        <a:xfrm>
          <a:off x="1292189" y="3301408"/>
          <a:ext cx="5168758"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1B5191-14C9-3048-B662-96C1A3222A82}">
      <dsp:nvSpPr>
        <dsp:cNvPr id="0" name=""/>
        <dsp:cNvSpPr/>
      </dsp:nvSpPr>
      <dsp:spPr>
        <a:xfrm>
          <a:off x="1389103" y="3340710"/>
          <a:ext cx="2487464" cy="786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Editions</a:t>
          </a:r>
        </a:p>
      </dsp:txBody>
      <dsp:txXfrm>
        <a:off x="1389103" y="3340710"/>
        <a:ext cx="2487464" cy="786049"/>
      </dsp:txXfrm>
    </dsp:sp>
    <dsp:sp modelId="{0C60F7EE-EF0A-CB4E-BA7E-6BFC6ECE8696}">
      <dsp:nvSpPr>
        <dsp:cNvPr id="0" name=""/>
        <dsp:cNvSpPr/>
      </dsp:nvSpPr>
      <dsp:spPr>
        <a:xfrm>
          <a:off x="3973483" y="3340710"/>
          <a:ext cx="2487464" cy="393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Azure</a:t>
          </a:r>
        </a:p>
      </dsp:txBody>
      <dsp:txXfrm>
        <a:off x="3973483" y="3340710"/>
        <a:ext cx="2487464" cy="393024"/>
      </dsp:txXfrm>
    </dsp:sp>
    <dsp:sp modelId="{0C1CC27B-39A2-2D4B-9939-948CCC13AD04}">
      <dsp:nvSpPr>
        <dsp:cNvPr id="0" name=""/>
        <dsp:cNvSpPr/>
      </dsp:nvSpPr>
      <dsp:spPr>
        <a:xfrm>
          <a:off x="3876568" y="3733735"/>
          <a:ext cx="248746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B156EB-EEE9-314F-8B7D-48EC83E7C2D1}">
      <dsp:nvSpPr>
        <dsp:cNvPr id="0" name=""/>
        <dsp:cNvSpPr/>
      </dsp:nvSpPr>
      <dsp:spPr>
        <a:xfrm>
          <a:off x="3973483" y="3733735"/>
          <a:ext cx="2487464" cy="393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Kubernetes with Arc</a:t>
          </a:r>
        </a:p>
      </dsp:txBody>
      <dsp:txXfrm>
        <a:off x="3973483" y="3733735"/>
        <a:ext cx="2487464" cy="393024"/>
      </dsp:txXfrm>
    </dsp:sp>
    <dsp:sp modelId="{00393EBA-5CDD-F24E-BCA5-EBE707AC6800}">
      <dsp:nvSpPr>
        <dsp:cNvPr id="0" name=""/>
        <dsp:cNvSpPr/>
      </dsp:nvSpPr>
      <dsp:spPr>
        <a:xfrm>
          <a:off x="1292189" y="4126760"/>
          <a:ext cx="5168758"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A9392-1FDB-0E46-8B48-2E133E00F17D}">
      <dsp:nvSpPr>
        <dsp:cNvPr id="0" name=""/>
        <dsp:cNvSpPr/>
      </dsp:nvSpPr>
      <dsp:spPr>
        <a:xfrm>
          <a:off x="0" y="0"/>
          <a:ext cx="9289774"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137A18-7D50-3346-BB8D-27409D4B9E57}">
      <dsp:nvSpPr>
        <dsp:cNvPr id="0" name=""/>
        <dsp:cNvSpPr/>
      </dsp:nvSpPr>
      <dsp:spPr>
        <a:xfrm>
          <a:off x="0" y="0"/>
          <a:ext cx="9289774" cy="1087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Subscribe to events published by Azure services</a:t>
          </a:r>
        </a:p>
      </dsp:txBody>
      <dsp:txXfrm>
        <a:off x="0" y="0"/>
        <a:ext cx="9289774" cy="1087322"/>
      </dsp:txXfrm>
    </dsp:sp>
    <dsp:sp modelId="{0394B917-3541-7F40-9F10-C92A414D4159}">
      <dsp:nvSpPr>
        <dsp:cNvPr id="0" name=""/>
        <dsp:cNvSpPr/>
      </dsp:nvSpPr>
      <dsp:spPr>
        <a:xfrm>
          <a:off x="0" y="1087322"/>
          <a:ext cx="9289774"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43ADFE-4090-524F-A5C5-95BACB9D667E}">
      <dsp:nvSpPr>
        <dsp:cNvPr id="0" name=""/>
        <dsp:cNvSpPr/>
      </dsp:nvSpPr>
      <dsp:spPr>
        <a:xfrm>
          <a:off x="0" y="1087322"/>
          <a:ext cx="9289774" cy="1087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Publish your application’s events and enable downstream solutions to subscribe to them</a:t>
          </a:r>
        </a:p>
      </dsp:txBody>
      <dsp:txXfrm>
        <a:off x="0" y="1087322"/>
        <a:ext cx="9289774" cy="1087322"/>
      </dsp:txXfrm>
    </dsp:sp>
    <dsp:sp modelId="{2D03291E-FE0A-CF4D-801F-535AC5871E74}">
      <dsp:nvSpPr>
        <dsp:cNvPr id="0" name=""/>
        <dsp:cNvSpPr/>
      </dsp:nvSpPr>
      <dsp:spPr>
        <a:xfrm>
          <a:off x="0" y="2174644"/>
          <a:ext cx="9289774"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DC4809-7C8E-1A44-9DA1-DD35165919F0}">
      <dsp:nvSpPr>
        <dsp:cNvPr id="0" name=""/>
        <dsp:cNvSpPr/>
      </dsp:nvSpPr>
      <dsp:spPr>
        <a:xfrm>
          <a:off x="0" y="2174644"/>
          <a:ext cx="9289774" cy="1087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Deliver application events to multiple teams at scale</a:t>
          </a:r>
        </a:p>
      </dsp:txBody>
      <dsp:txXfrm>
        <a:off x="0" y="2174644"/>
        <a:ext cx="9289774" cy="1087322"/>
      </dsp:txXfrm>
    </dsp:sp>
    <dsp:sp modelId="{5CB0F9BB-183A-9E4E-A1B9-EE4BB41A4560}">
      <dsp:nvSpPr>
        <dsp:cNvPr id="0" name=""/>
        <dsp:cNvSpPr/>
      </dsp:nvSpPr>
      <dsp:spPr>
        <a:xfrm>
          <a:off x="0" y="3261967"/>
          <a:ext cx="9289774"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E54FB8-B567-A242-A6FF-B63F09AF8D43}">
      <dsp:nvSpPr>
        <dsp:cNvPr id="0" name=""/>
        <dsp:cNvSpPr/>
      </dsp:nvSpPr>
      <dsp:spPr>
        <a:xfrm>
          <a:off x="0" y="3261967"/>
          <a:ext cx="9289774" cy="1087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Subscribe to events published by external Azure Event Grid Partners</a:t>
          </a:r>
        </a:p>
      </dsp:txBody>
      <dsp:txXfrm>
        <a:off x="0" y="3261967"/>
        <a:ext cx="9289774" cy="10873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6/13/22 1:15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6/13/22 1:15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6/13/22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88664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6/13/22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92037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6/13/22 4:10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20458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6/14/22 8:12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7865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6/14/22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92402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6/14/22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78606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6/14/22 7:59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10819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6/14/22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41990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6/14/22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36094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6/14/22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10401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6/14/22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68735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6/13/22 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6/14/22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36705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6/14/22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4751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6/13/22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6/13/22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6/13/22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6/13/22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19933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6/13/22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90132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6/13/22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1782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6/13/22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2662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6/13/22 1:58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8959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6/13/22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06048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6/13/22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81155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30.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xml"/><Relationship Id="rId5" Type="http://schemas.openxmlformats.org/officeDocument/2006/relationships/image" Target="../media/image34.jpg"/><Relationship Id="rId4" Type="http://schemas.openxmlformats.org/officeDocument/2006/relationships/image" Target="../media/image33.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7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339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60861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97864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2200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5986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8909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8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747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920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00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59991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9838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759219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4027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257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9816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20451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4864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03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5377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3843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248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66" r:id="rId5"/>
    <p:sldLayoutId id="2147485167" r:id="rId6"/>
    <p:sldLayoutId id="2147485168" r:id="rId7"/>
    <p:sldLayoutId id="2147485169" r:id="rId8"/>
    <p:sldLayoutId id="2147485170" r:id="rId9"/>
    <p:sldLayoutId id="2147485171" r:id="rId10"/>
    <p:sldLayoutId id="2147485172" r:id="rId11"/>
    <p:sldLayoutId id="2147485173" r:id="rId12"/>
    <p:sldLayoutId id="2147485174" r:id="rId13"/>
    <p:sldLayoutId id="2147485175" r:id="rId14"/>
    <p:sldLayoutId id="2147485178" r:id="rId15"/>
    <p:sldLayoutId id="2147485177" r:id="rId16"/>
    <p:sldLayoutId id="2147485179" r:id="rId17"/>
    <p:sldLayoutId id="2147485180" r:id="rId18"/>
    <p:sldLayoutId id="2147485181" r:id="rId19"/>
    <p:sldLayoutId id="2147485182" r:id="rId20"/>
    <p:sldLayoutId id="2147485183" r:id="rId21"/>
    <p:sldLayoutId id="2147485184" r:id="rId22"/>
    <p:sldLayoutId id="2147485185" r:id="rId23"/>
    <p:sldLayoutId id="2147485186" r:id="rId24"/>
    <p:sldLayoutId id="2147485187" r:id="rId25"/>
    <p:sldLayoutId id="2147485188" r:id="rId26"/>
    <p:sldLayoutId id="2147485191" r:id="rId27"/>
    <p:sldLayoutId id="2147485192" r:id="rId28"/>
    <p:sldLayoutId id="2147485193" r:id="rId29"/>
    <p:sldLayoutId id="2147485194" r:id="rId30"/>
    <p:sldLayoutId id="2147484577" r:id="rId31"/>
    <p:sldLayoutId id="2147484610" r:id="rId32"/>
    <p:sldLayoutId id="2147484710" r:id="rId33"/>
    <p:sldLayoutId id="2147484240" r:id="rId34"/>
    <p:sldLayoutId id="2147484910" r:id="rId35"/>
    <p:sldLayoutId id="2147484911" r:id="rId36"/>
    <p:sldLayoutId id="2147485050" r:id="rId37"/>
    <p:sldLayoutId id="2147485165" r:id="rId38"/>
    <p:sldLayoutId id="2147484941" r:id="rId39"/>
    <p:sldLayoutId id="2147484942" r:id="rId40"/>
    <p:sldLayoutId id="2147485162" r:id="rId41"/>
    <p:sldLayoutId id="2147484639" r:id="rId42"/>
    <p:sldLayoutId id="2147484943" r:id="rId43"/>
    <p:sldLayoutId id="2147484603" r:id="rId44"/>
    <p:sldLayoutId id="2147484833" r:id="rId45"/>
    <p:sldLayoutId id="2147484934" r:id="rId46"/>
    <p:sldLayoutId id="2147484834" r:id="rId47"/>
    <p:sldLayoutId id="2147484935" r:id="rId48"/>
    <p:sldLayoutId id="2147484835" r:id="rId49"/>
    <p:sldLayoutId id="2147484922" r:id="rId50"/>
    <p:sldLayoutId id="2147484923" r:id="rId51"/>
    <p:sldLayoutId id="2147484924" r:id="rId52"/>
    <p:sldLayoutId id="2147484839" r:id="rId53"/>
    <p:sldLayoutId id="2147484840"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4944" r:id="rId65"/>
    <p:sldLayoutId id="2147484945" r:id="rId66"/>
    <p:sldLayoutId id="2147485137" r:id="rId67"/>
    <p:sldLayoutId id="2147485138" r:id="rId68"/>
    <p:sldLayoutId id="2147485139" r:id="rId69"/>
    <p:sldLayoutId id="2147485140" r:id="rId70"/>
    <p:sldLayoutId id="2147485141" r:id="rId71"/>
    <p:sldLayoutId id="2147485142" r:id="rId72"/>
    <p:sldLayoutId id="2147484249" r:id="rId73"/>
    <p:sldLayoutId id="2147484640" r:id="rId74"/>
    <p:sldLayoutId id="2147484584" r:id="rId75"/>
    <p:sldLayoutId id="2147484583" r:id="rId76"/>
    <p:sldLayoutId id="2147484671" r:id="rId77"/>
    <p:sldLayoutId id="2147484673" r:id="rId78"/>
    <p:sldLayoutId id="2147484299" r:id="rId79"/>
    <p:sldLayoutId id="2147484263"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hyperlink" Target="https://www.marcus-povey.co.uk/2012/11/07/using-webhooks-with-ifttt-com/" TargetMode="External"/><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svg"/><Relationship Id="rId4" Type="http://schemas.openxmlformats.org/officeDocument/2006/relationships/image" Target="../media/image54.jpeg"/><Relationship Id="rId9" Type="http://schemas.openxmlformats.org/officeDocument/2006/relationships/image" Target="../media/image58.png"/><Relationship Id="rId14" Type="http://schemas.openxmlformats.org/officeDocument/2006/relationships/image" Target="../media/image63.sv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svg"/><Relationship Id="rId18" Type="http://schemas.openxmlformats.org/officeDocument/2006/relationships/image" Target="../media/image77.emf"/><Relationship Id="rId3" Type="http://schemas.openxmlformats.org/officeDocument/2006/relationships/image" Target="../media/image64.emf"/><Relationship Id="rId21" Type="http://schemas.openxmlformats.org/officeDocument/2006/relationships/image" Target="../media/image80.png"/><Relationship Id="rId7" Type="http://schemas.openxmlformats.org/officeDocument/2006/relationships/image" Target="../media/image68.emf"/><Relationship Id="rId12" Type="http://schemas.openxmlformats.org/officeDocument/2006/relationships/image" Target="../media/image72.png"/><Relationship Id="rId17" Type="http://schemas.microsoft.com/office/2007/relationships/hdphoto" Target="../media/hdphoto2.wdp"/><Relationship Id="rId2" Type="http://schemas.openxmlformats.org/officeDocument/2006/relationships/notesSlide" Target="../notesSlides/notesSlide11.xml"/><Relationship Id="rId16" Type="http://schemas.openxmlformats.org/officeDocument/2006/relationships/image" Target="../media/image76.png"/><Relationship Id="rId20" Type="http://schemas.openxmlformats.org/officeDocument/2006/relationships/image" Target="../media/image79.svg"/><Relationship Id="rId1" Type="http://schemas.openxmlformats.org/officeDocument/2006/relationships/slideLayout" Target="../slideLayouts/slideLayout34.xml"/><Relationship Id="rId6" Type="http://schemas.openxmlformats.org/officeDocument/2006/relationships/image" Target="../media/image67.emf"/><Relationship Id="rId11" Type="http://schemas.openxmlformats.org/officeDocument/2006/relationships/image" Target="../media/image71.png"/><Relationship Id="rId24" Type="http://schemas.openxmlformats.org/officeDocument/2006/relationships/image" Target="../media/image83.svg"/><Relationship Id="rId5" Type="http://schemas.openxmlformats.org/officeDocument/2006/relationships/image" Target="../media/image66.svg"/><Relationship Id="rId15" Type="http://schemas.openxmlformats.org/officeDocument/2006/relationships/image" Target="../media/image75.svg"/><Relationship Id="rId23" Type="http://schemas.openxmlformats.org/officeDocument/2006/relationships/image" Target="../media/image82.png"/><Relationship Id="rId10" Type="http://schemas.openxmlformats.org/officeDocument/2006/relationships/image" Target="../media/image70.emf"/><Relationship Id="rId19" Type="http://schemas.openxmlformats.org/officeDocument/2006/relationships/image" Target="../media/image78.png"/><Relationship Id="rId4" Type="http://schemas.openxmlformats.org/officeDocument/2006/relationships/image" Target="../media/image65.png"/><Relationship Id="rId9" Type="http://schemas.microsoft.com/office/2007/relationships/hdphoto" Target="../media/hdphoto1.wdp"/><Relationship Id="rId14" Type="http://schemas.openxmlformats.org/officeDocument/2006/relationships/image" Target="../media/image74.png"/><Relationship Id="rId22" Type="http://schemas.openxmlformats.org/officeDocument/2006/relationships/image" Target="../media/image81.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hyperlink" Target="https://docs.microsoft.com/en-us/azure/event-grid/event-schema-app-configuration" TargetMode="External"/><Relationship Id="rId18" Type="http://schemas.openxmlformats.org/officeDocument/2006/relationships/hyperlink" Target="https://docs.microsoft.com/en-us/azure/event-grid/event-schema-event-hubs" TargetMode="External"/><Relationship Id="rId26" Type="http://schemas.openxmlformats.org/officeDocument/2006/relationships/hyperlink" Target="https://docs.microsoft.com/en-us/azure/event-grid/event-schema-resource-groups" TargetMode="External"/><Relationship Id="rId3" Type="http://schemas.openxmlformats.org/officeDocument/2006/relationships/image" Target="../media/image84.png"/><Relationship Id="rId21" Type="http://schemas.openxmlformats.org/officeDocument/2006/relationships/hyperlink" Target="https://docs.microsoft.com/en-us/azure/event-grid/event-schema-machine-learning" TargetMode="External"/><Relationship Id="rId7" Type="http://schemas.openxmlformats.org/officeDocument/2006/relationships/image" Target="../media/image46.png"/><Relationship Id="rId12" Type="http://schemas.openxmlformats.org/officeDocument/2006/relationships/image" Target="../media/image91.svg"/><Relationship Id="rId17" Type="http://schemas.openxmlformats.org/officeDocument/2006/relationships/hyperlink" Target="https://docs.microsoft.com/en-us/azure/event-grid/event-schema-container-registry" TargetMode="External"/><Relationship Id="rId25" Type="http://schemas.openxmlformats.org/officeDocument/2006/relationships/hyperlink" Target="https://docs.microsoft.com/en-us/azure/event-grid/event-schema-policy" TargetMode="External"/><Relationship Id="rId2" Type="http://schemas.openxmlformats.org/officeDocument/2006/relationships/notesSlide" Target="../notesSlides/notesSlide14.xml"/><Relationship Id="rId16" Type="http://schemas.openxmlformats.org/officeDocument/2006/relationships/hyperlink" Target="https://docs.microsoft.com/en-us/azure/event-grid/event-schema-communication-services" TargetMode="External"/><Relationship Id="rId20" Type="http://schemas.openxmlformats.org/officeDocument/2006/relationships/hyperlink" Target="https://docs.microsoft.com/en-us/azure/event-grid/event-schema-key-vault" TargetMode="External"/><Relationship Id="rId29" Type="http://schemas.openxmlformats.org/officeDocument/2006/relationships/hyperlink" Target="https://docs.microsoft.com/en-us/azure/event-grid/event-schema-subscriptions" TargetMode="External"/><Relationship Id="rId1" Type="http://schemas.openxmlformats.org/officeDocument/2006/relationships/slideLayout" Target="../slideLayouts/slideLayout34.xml"/><Relationship Id="rId6" Type="http://schemas.openxmlformats.org/officeDocument/2006/relationships/image" Target="../media/image87.svg"/><Relationship Id="rId11" Type="http://schemas.openxmlformats.org/officeDocument/2006/relationships/image" Target="../media/image90.png"/><Relationship Id="rId24" Type="http://schemas.openxmlformats.org/officeDocument/2006/relationships/hyperlink" Target="https://docs.microsoft.com/en-us/azure/event-grid/event-schema-media-services" TargetMode="External"/><Relationship Id="rId32" Type="http://schemas.openxmlformats.org/officeDocument/2006/relationships/hyperlink" Target="https://docs.microsoft.com/en-us/azure/event-grid/event-schema-aks?tabs=cloud-event-schema" TargetMode="External"/><Relationship Id="rId5" Type="http://schemas.openxmlformats.org/officeDocument/2006/relationships/image" Target="../media/image86.png"/><Relationship Id="rId15" Type="http://schemas.openxmlformats.org/officeDocument/2006/relationships/hyperlink" Target="https://docs.microsoft.com/en-us/azure/event-grid/event-schema-blob-storage" TargetMode="External"/><Relationship Id="rId23" Type="http://schemas.openxmlformats.org/officeDocument/2006/relationships/hyperlink" Target="https://docs.microsoft.com/en-us/azure/event-grid/event-schema-azure-maps" TargetMode="External"/><Relationship Id="rId28" Type="http://schemas.openxmlformats.org/officeDocument/2006/relationships/hyperlink" Target="https://docs.microsoft.com/en-us/azure/event-grid/event-schema-azure-signalr" TargetMode="External"/><Relationship Id="rId10" Type="http://schemas.openxmlformats.org/officeDocument/2006/relationships/image" Target="../media/image89.svg"/><Relationship Id="rId19" Type="http://schemas.openxmlformats.org/officeDocument/2006/relationships/hyperlink" Target="https://docs.microsoft.com/en-us/azure/event-grid/event-schema-iot-hub" TargetMode="External"/><Relationship Id="rId31" Type="http://schemas.openxmlformats.org/officeDocument/2006/relationships/hyperlink" Target="https://docs.microsoft.com/en-us/azure/event-grid/event-schema-farmbeats" TargetMode="External"/><Relationship Id="rId4" Type="http://schemas.openxmlformats.org/officeDocument/2006/relationships/image" Target="../media/image85.svg"/><Relationship Id="rId9" Type="http://schemas.openxmlformats.org/officeDocument/2006/relationships/image" Target="../media/image88.png"/><Relationship Id="rId14" Type="http://schemas.openxmlformats.org/officeDocument/2006/relationships/hyperlink" Target="https://docs.microsoft.com/en-us/azure/event-grid/event-schema-app-service" TargetMode="External"/><Relationship Id="rId22" Type="http://schemas.openxmlformats.org/officeDocument/2006/relationships/hyperlink" Target="https://docs.microsoft.com/en-us/azure/event-grid/event-schema-azure-health-data-services?tabs=cloud-event-schema" TargetMode="External"/><Relationship Id="rId27" Type="http://schemas.openxmlformats.org/officeDocument/2006/relationships/hyperlink" Target="https://docs.microsoft.com/en-us/azure/event-grid/event-schema-service-bus" TargetMode="External"/><Relationship Id="rId30" Type="http://schemas.openxmlformats.org/officeDocument/2006/relationships/hyperlink" Target="https://docs.microsoft.com/en-us/azure/event-grid/event-schema-azure-cach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hyperlink" Target="https://www.marcus-povey.co.uk/2012/11/07/using-webhooks-with-ifttt-com/" TargetMode="External"/><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svg"/><Relationship Id="rId4" Type="http://schemas.openxmlformats.org/officeDocument/2006/relationships/image" Target="../media/image54.jpeg"/><Relationship Id="rId9" Type="http://schemas.openxmlformats.org/officeDocument/2006/relationships/image" Target="../media/image58.png"/><Relationship Id="rId14" Type="http://schemas.openxmlformats.org/officeDocument/2006/relationships/image" Target="../media/image63.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3" Type="http://schemas.openxmlformats.org/officeDocument/2006/relationships/image" Target="../media/image100.svg"/><Relationship Id="rId18" Type="http://schemas.openxmlformats.org/officeDocument/2006/relationships/image" Target="../media/image105.svg"/><Relationship Id="rId26" Type="http://schemas.openxmlformats.org/officeDocument/2006/relationships/image" Target="../media/image113.svg"/><Relationship Id="rId3" Type="http://schemas.openxmlformats.org/officeDocument/2006/relationships/image" Target="../media/image92.png"/><Relationship Id="rId21" Type="http://schemas.openxmlformats.org/officeDocument/2006/relationships/image" Target="../media/image108.png"/><Relationship Id="rId7" Type="http://schemas.openxmlformats.org/officeDocument/2006/relationships/image" Target="../media/image54.jpe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18.svg"/><Relationship Id="rId2" Type="http://schemas.openxmlformats.org/officeDocument/2006/relationships/notesSlide" Target="../notesSlides/notesSlide18.xml"/><Relationship Id="rId16" Type="http://schemas.openxmlformats.org/officeDocument/2006/relationships/image" Target="../media/image103.png"/><Relationship Id="rId20" Type="http://schemas.openxmlformats.org/officeDocument/2006/relationships/image" Target="../media/image107.svg"/><Relationship Id="rId29" Type="http://schemas.openxmlformats.org/officeDocument/2006/relationships/image" Target="../media/image116.svg"/><Relationship Id="rId1" Type="http://schemas.openxmlformats.org/officeDocument/2006/relationships/slideLayout" Target="../slideLayouts/slideLayout34.xml"/><Relationship Id="rId6" Type="http://schemas.openxmlformats.org/officeDocument/2006/relationships/image" Target="../media/image57.svg"/><Relationship Id="rId11" Type="http://schemas.openxmlformats.org/officeDocument/2006/relationships/image" Target="../media/image98.svg"/><Relationship Id="rId24" Type="http://schemas.openxmlformats.org/officeDocument/2006/relationships/image" Target="../media/image111.svg"/><Relationship Id="rId32" Type="http://schemas.openxmlformats.org/officeDocument/2006/relationships/image" Target="../media/image117.png"/><Relationship Id="rId5" Type="http://schemas.openxmlformats.org/officeDocument/2006/relationships/image" Target="../media/image94.png"/><Relationship Id="rId15" Type="http://schemas.openxmlformats.org/officeDocument/2006/relationships/image" Target="../media/image102.svg"/><Relationship Id="rId23" Type="http://schemas.openxmlformats.org/officeDocument/2006/relationships/image" Target="../media/image110.png"/><Relationship Id="rId28" Type="http://schemas.openxmlformats.org/officeDocument/2006/relationships/image" Target="../media/image115.sv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63.svg"/><Relationship Id="rId4" Type="http://schemas.openxmlformats.org/officeDocument/2006/relationships/image" Target="../media/image93.svg"/><Relationship Id="rId9" Type="http://schemas.openxmlformats.org/officeDocument/2006/relationships/image" Target="../media/image96.jpeg"/><Relationship Id="rId14" Type="http://schemas.openxmlformats.org/officeDocument/2006/relationships/image" Target="../media/image101.png"/><Relationship Id="rId22" Type="http://schemas.openxmlformats.org/officeDocument/2006/relationships/image" Target="../media/image109.svg"/><Relationship Id="rId27" Type="http://schemas.openxmlformats.org/officeDocument/2006/relationships/image" Target="../media/image114.png"/><Relationship Id="rId30" Type="http://schemas.openxmlformats.org/officeDocument/2006/relationships/image" Target="../media/image62.png"/><Relationship Id="rId8" Type="http://schemas.openxmlformats.org/officeDocument/2006/relationships/image" Target="../media/image95.png"/></Relationships>
</file>

<file path=ppt/slides/_rels/slide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122.png"/><Relationship Id="rId5" Type="http://schemas.openxmlformats.org/officeDocument/2006/relationships/image" Target="../media/image121.jpe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eg"/><Relationship Id="rId1" Type="http://schemas.openxmlformats.org/officeDocument/2006/relationships/slideLayout" Target="../slideLayouts/slideLayout34.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59.svg"/></Relationships>
</file>

<file path=ppt/slides/_rels/slide2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7.svg"/><Relationship Id="rId18" Type="http://schemas.openxmlformats.org/officeDocument/2006/relationships/image" Target="../media/image141.png"/><Relationship Id="rId3" Type="http://schemas.openxmlformats.org/officeDocument/2006/relationships/image" Target="../media/image128.png"/><Relationship Id="rId7" Type="http://schemas.openxmlformats.org/officeDocument/2006/relationships/image" Target="../media/image132.svg"/><Relationship Id="rId12" Type="http://schemas.openxmlformats.org/officeDocument/2006/relationships/image" Target="../media/image136.png"/><Relationship Id="rId17" Type="http://schemas.openxmlformats.org/officeDocument/2006/relationships/image" Target="../media/image61.svg"/><Relationship Id="rId2" Type="http://schemas.openxmlformats.org/officeDocument/2006/relationships/image" Target="../media/image127.jpeg"/><Relationship Id="rId16" Type="http://schemas.openxmlformats.org/officeDocument/2006/relationships/image" Target="../media/image140.png"/><Relationship Id="rId1" Type="http://schemas.openxmlformats.org/officeDocument/2006/relationships/slideLayout" Target="../slideLayouts/slideLayout77.xml"/><Relationship Id="rId6" Type="http://schemas.openxmlformats.org/officeDocument/2006/relationships/image" Target="../media/image131.png"/><Relationship Id="rId11" Type="http://schemas.openxmlformats.org/officeDocument/2006/relationships/image" Target="../media/image47.svg"/><Relationship Id="rId5" Type="http://schemas.openxmlformats.org/officeDocument/2006/relationships/image" Target="../media/image130.png"/><Relationship Id="rId15" Type="http://schemas.openxmlformats.org/officeDocument/2006/relationships/image" Target="../media/image139.svg"/><Relationship Id="rId10" Type="http://schemas.openxmlformats.org/officeDocument/2006/relationships/image" Target="../media/image135.png"/><Relationship Id="rId4" Type="http://schemas.openxmlformats.org/officeDocument/2006/relationships/image" Target="../media/image129.svg"/><Relationship Id="rId9" Type="http://schemas.openxmlformats.org/officeDocument/2006/relationships/image" Target="../media/image134.svg"/><Relationship Id="rId14" Type="http://schemas.openxmlformats.org/officeDocument/2006/relationships/image" Target="../media/image138.png"/></Relationships>
</file>

<file path=ppt/slides/_rels/slide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1.xml"/><Relationship Id="rId1" Type="http://schemas.openxmlformats.org/officeDocument/2006/relationships/slideLayout" Target="../slideLayouts/slideLayout34.xml"/><Relationship Id="rId5" Type="http://schemas.openxmlformats.org/officeDocument/2006/relationships/image" Target="../media/image144.png"/><Relationship Id="rId4" Type="http://schemas.openxmlformats.org/officeDocument/2006/relationships/image" Target="../media/image1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55.xml"/><Relationship Id="rId4" Type="http://schemas.openxmlformats.org/officeDocument/2006/relationships/image" Target="../media/image39.jpe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jpe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pn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Azure Event Grid</a:t>
            </a:r>
          </a:p>
        </p:txBody>
      </p:sp>
      <p:sp>
        <p:nvSpPr>
          <p:cNvPr id="5" name="Text Placeholder 4"/>
          <p:cNvSpPr>
            <a:spLocks noGrp="1"/>
          </p:cNvSpPr>
          <p:nvPr>
            <p:ph type="body" sz="quarter" idx="12"/>
          </p:nvPr>
        </p:nvSpPr>
        <p:spPr/>
        <p:txBody>
          <a:bodyPr/>
          <a:lstStyle/>
          <a:p>
            <a:r>
              <a:rPr lang="en-US" dirty="0"/>
              <a:t>Jun 2022</a:t>
            </a:r>
          </a:p>
        </p:txBody>
      </p:sp>
      <p:pic>
        <p:nvPicPr>
          <p:cNvPr id="2" name="Picture 1">
            <a:extLst>
              <a:ext uri="{FF2B5EF4-FFF2-40B4-BE49-F238E27FC236}">
                <a16:creationId xmlns:a16="http://schemas.microsoft.com/office/drawing/2014/main" id="{A5EA2D57-435D-9C13-D241-964708290198}"/>
              </a:ext>
            </a:extLst>
          </p:cNvPr>
          <p:cNvPicPr>
            <a:picLocks noChangeAspect="1"/>
          </p:cNvPicPr>
          <p:nvPr/>
        </p:nvPicPr>
        <p:blipFill rotWithShape="1">
          <a:blip r:embed="rId3"/>
          <a:srcRect l="-1" t="46" r="139"/>
          <a:stretch/>
        </p:blipFill>
        <p:spPr>
          <a:xfrm>
            <a:off x="5343525" y="0"/>
            <a:ext cx="6848475" cy="68548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278711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Event Grid at a glance</a:t>
            </a:r>
          </a:p>
        </p:txBody>
      </p:sp>
      <p:cxnSp>
        <p:nvCxnSpPr>
          <p:cNvPr id="4" name="Straight Arrow Connector 3">
            <a:extLst>
              <a:ext uri="{FF2B5EF4-FFF2-40B4-BE49-F238E27FC236}">
                <a16:creationId xmlns:a16="http://schemas.microsoft.com/office/drawing/2014/main" id="{C7A87670-6059-27BE-E497-BC70642D28F0}"/>
              </a:ext>
              <a:ext uri="{C183D7F6-B498-43B3-948B-1728B52AA6E4}">
                <adec:decorative xmlns:adec="http://schemas.microsoft.com/office/drawing/2017/decorative" val="1"/>
              </a:ext>
            </a:extLst>
          </p:cNvPr>
          <p:cNvCxnSpPr>
            <a:cxnSpLocks/>
            <a:stCxn id="35" idx="3"/>
            <a:endCxn id="39" idx="1"/>
          </p:cNvCxnSpPr>
          <p:nvPr/>
        </p:nvCxnSpPr>
        <p:spPr>
          <a:xfrm flipV="1">
            <a:off x="5376985" y="2723571"/>
            <a:ext cx="646922" cy="1298043"/>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9594AA95-8EB8-4FEB-BFEA-1CA7DA3A3509}"/>
              </a:ext>
            </a:extLst>
          </p:cNvPr>
          <p:cNvSpPr txBox="1"/>
          <p:nvPr/>
        </p:nvSpPr>
        <p:spPr>
          <a:xfrm>
            <a:off x="4291757" y="3395503"/>
            <a:ext cx="872173" cy="338554"/>
          </a:xfrm>
          <a:prstGeom prst="rect">
            <a:avLst/>
          </a:prstGeom>
          <a:noFill/>
        </p:spPr>
        <p:txBody>
          <a:bodyPr wrap="square" rtlCol="0">
            <a:spAutoFit/>
          </a:bodyPr>
          <a:lstStyle/>
          <a:p>
            <a:r>
              <a:rPr lang="en-US" sz="1600" dirty="0">
                <a:solidFill>
                  <a:srgbClr val="000000"/>
                </a:solidFill>
                <a:latin typeface="Franklin Gothic Medium"/>
              </a:rPr>
              <a:t>Topic</a:t>
            </a:r>
            <a:endParaRPr lang="en-US" sz="1600" b="1" dirty="0">
              <a:solidFill>
                <a:srgbClr val="000000"/>
              </a:solidFill>
              <a:latin typeface="Franklin Gothic Medium"/>
            </a:endParaRPr>
          </a:p>
        </p:txBody>
      </p:sp>
      <p:cxnSp>
        <p:nvCxnSpPr>
          <p:cNvPr id="7" name="Straight Arrow Connector 6">
            <a:extLst>
              <a:ext uri="{FF2B5EF4-FFF2-40B4-BE49-F238E27FC236}">
                <a16:creationId xmlns:a16="http://schemas.microsoft.com/office/drawing/2014/main" id="{4127194A-B760-666A-2307-BB11DCA55ACD}"/>
              </a:ext>
              <a:ext uri="{C183D7F6-B498-43B3-948B-1728B52AA6E4}">
                <adec:decorative xmlns:adec="http://schemas.microsoft.com/office/drawing/2017/decorative" val="1"/>
              </a:ext>
            </a:extLst>
          </p:cNvPr>
          <p:cNvCxnSpPr>
            <a:cxnSpLocks/>
            <a:stCxn id="35" idx="3"/>
            <a:endCxn id="52" idx="1"/>
          </p:cNvCxnSpPr>
          <p:nvPr/>
        </p:nvCxnSpPr>
        <p:spPr>
          <a:xfrm>
            <a:off x="5376985" y="4021614"/>
            <a:ext cx="611757" cy="1316280"/>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EDB9B924-3F89-C804-8DE1-2F0F2056FE9E}"/>
              </a:ext>
            </a:extLst>
          </p:cNvPr>
          <p:cNvSpPr txBox="1"/>
          <p:nvPr/>
        </p:nvSpPr>
        <p:spPr>
          <a:xfrm>
            <a:off x="5966511" y="1582247"/>
            <a:ext cx="2225939" cy="338554"/>
          </a:xfrm>
          <a:prstGeom prst="rect">
            <a:avLst/>
          </a:prstGeom>
          <a:noFill/>
        </p:spPr>
        <p:txBody>
          <a:bodyPr wrap="square" rtlCol="0">
            <a:spAutoFit/>
          </a:bodyPr>
          <a:lstStyle/>
          <a:p>
            <a:r>
              <a:rPr lang="en-US" sz="1600" dirty="0">
                <a:solidFill>
                  <a:srgbClr val="000000"/>
                </a:solidFill>
                <a:latin typeface="Franklin Gothic Medium"/>
              </a:rPr>
              <a:t>Event Subscriptions</a:t>
            </a:r>
          </a:p>
        </p:txBody>
      </p:sp>
      <p:grpSp>
        <p:nvGrpSpPr>
          <p:cNvPr id="9" name="Group 8" descr="API deployed to Kubernetes image.">
            <a:extLst>
              <a:ext uri="{FF2B5EF4-FFF2-40B4-BE49-F238E27FC236}">
                <a16:creationId xmlns:a16="http://schemas.microsoft.com/office/drawing/2014/main" id="{94017A6A-49A5-BD5A-EA0B-B7610C35FA14}"/>
              </a:ext>
            </a:extLst>
          </p:cNvPr>
          <p:cNvGrpSpPr/>
          <p:nvPr/>
        </p:nvGrpSpPr>
        <p:grpSpPr>
          <a:xfrm>
            <a:off x="9966390" y="2393064"/>
            <a:ext cx="1481095" cy="1027052"/>
            <a:chOff x="9686321" y="3243152"/>
            <a:chExt cx="1481095" cy="1027052"/>
          </a:xfrm>
        </p:grpSpPr>
        <p:grpSp>
          <p:nvGrpSpPr>
            <p:cNvPr id="10" name="Group 9">
              <a:extLst>
                <a:ext uri="{FF2B5EF4-FFF2-40B4-BE49-F238E27FC236}">
                  <a16:creationId xmlns:a16="http://schemas.microsoft.com/office/drawing/2014/main" id="{B2BEEE04-054D-570C-D3EE-DDCC0DF5E982}"/>
                </a:ext>
              </a:extLst>
            </p:cNvPr>
            <p:cNvGrpSpPr/>
            <p:nvPr/>
          </p:nvGrpSpPr>
          <p:grpSpPr>
            <a:xfrm>
              <a:off x="9686321" y="3243152"/>
              <a:ext cx="1218700" cy="612560"/>
              <a:chOff x="9004049" y="3066452"/>
              <a:chExt cx="1218700" cy="612560"/>
            </a:xfrm>
          </p:grpSpPr>
          <p:pic>
            <p:nvPicPr>
              <p:cNvPr id="12" name="Picture 2" descr="From 0 to Kubernetes cluster with Ingress on custom VMs - Addshore">
                <a:extLst>
                  <a:ext uri="{FF2B5EF4-FFF2-40B4-BE49-F238E27FC236}">
                    <a16:creationId xmlns:a16="http://schemas.microsoft.com/office/drawing/2014/main" id="{3353CAFA-95CF-AAFC-ECDD-45200BDD3B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45072" y="3066452"/>
                <a:ext cx="577677" cy="5599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icro Services Icon Images, Stock Photos &amp; Vectors | Shutterstock">
                <a:extLst>
                  <a:ext uri="{FF2B5EF4-FFF2-40B4-BE49-F238E27FC236}">
                    <a16:creationId xmlns:a16="http://schemas.microsoft.com/office/drawing/2014/main" id="{2D6FD192-856F-3B54-3FFB-B190B3A2E85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267" t="13985" r="5920" b="18632"/>
              <a:stretch/>
            </p:blipFill>
            <p:spPr bwMode="auto">
              <a:xfrm flipH="1">
                <a:off x="9004049" y="3121548"/>
                <a:ext cx="650450" cy="55746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DC5501E0-5E31-95F3-EFB6-642993BBECE3}"/>
                </a:ext>
              </a:extLst>
            </p:cNvPr>
            <p:cNvSpPr txBox="1"/>
            <p:nvPr/>
          </p:nvSpPr>
          <p:spPr>
            <a:xfrm>
              <a:off x="9689921" y="3808539"/>
              <a:ext cx="1477495" cy="461665"/>
            </a:xfrm>
            <a:prstGeom prst="rect">
              <a:avLst/>
            </a:prstGeom>
            <a:noFill/>
          </p:spPr>
          <p:txBody>
            <a:bodyPr wrap="square" rtlCol="0">
              <a:spAutoFit/>
            </a:bodyPr>
            <a:lstStyle/>
            <a:p>
              <a:r>
                <a:rPr lang="en-US" sz="1200">
                  <a:solidFill>
                    <a:srgbClr val="000000"/>
                  </a:solidFill>
                  <a:latin typeface="Franklin Gothic Medium"/>
                </a:rPr>
                <a:t>API deployed on K8s</a:t>
              </a:r>
            </a:p>
          </p:txBody>
        </p:sp>
      </p:grpSp>
      <p:cxnSp>
        <p:nvCxnSpPr>
          <p:cNvPr id="14" name="Straight Arrow Connector 13">
            <a:extLst>
              <a:ext uri="{FF2B5EF4-FFF2-40B4-BE49-F238E27FC236}">
                <a16:creationId xmlns:a16="http://schemas.microsoft.com/office/drawing/2014/main" id="{BE3E5FA8-50A4-0695-0684-858C234BF4FF}"/>
              </a:ext>
              <a:ext uri="{C183D7F6-B498-43B3-948B-1728B52AA6E4}">
                <adec:decorative xmlns:adec="http://schemas.microsoft.com/office/drawing/2017/decorative" val="1"/>
              </a:ext>
            </a:extLst>
          </p:cNvPr>
          <p:cNvCxnSpPr>
            <a:cxnSpLocks/>
          </p:cNvCxnSpPr>
          <p:nvPr/>
        </p:nvCxnSpPr>
        <p:spPr>
          <a:xfrm>
            <a:off x="1381171" y="4021236"/>
            <a:ext cx="1604277"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5" name="Picture 14" descr="A picture containing drawing&#10;&#10;Description automatically generated">
            <a:extLst>
              <a:ext uri="{FF2B5EF4-FFF2-40B4-BE49-F238E27FC236}">
                <a16:creationId xmlns:a16="http://schemas.microsoft.com/office/drawing/2014/main" id="{783C8A67-395E-7E37-8B66-A08F5681528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209957" y="2590677"/>
            <a:ext cx="247322" cy="232512"/>
          </a:xfrm>
          <a:prstGeom prst="rect">
            <a:avLst/>
          </a:prstGeom>
        </p:spPr>
      </p:pic>
      <p:cxnSp>
        <p:nvCxnSpPr>
          <p:cNvPr id="16" name="Straight Arrow Connector 15">
            <a:extLst>
              <a:ext uri="{FF2B5EF4-FFF2-40B4-BE49-F238E27FC236}">
                <a16:creationId xmlns:a16="http://schemas.microsoft.com/office/drawing/2014/main" id="{8242987B-D745-48DA-E416-B1C511173F5E}"/>
              </a:ext>
              <a:ext uri="{C183D7F6-B498-43B3-948B-1728B52AA6E4}">
                <adec:decorative xmlns:adec="http://schemas.microsoft.com/office/drawing/2017/decorative" val="1"/>
              </a:ext>
            </a:extLst>
          </p:cNvPr>
          <p:cNvCxnSpPr>
            <a:cxnSpLocks/>
          </p:cNvCxnSpPr>
          <p:nvPr/>
        </p:nvCxnSpPr>
        <p:spPr>
          <a:xfrm flipV="1">
            <a:off x="7005574" y="2723570"/>
            <a:ext cx="2089728" cy="26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Service bus image.">
            <a:extLst>
              <a:ext uri="{FF2B5EF4-FFF2-40B4-BE49-F238E27FC236}">
                <a16:creationId xmlns:a16="http://schemas.microsoft.com/office/drawing/2014/main" id="{0505A7D9-3E60-BE44-4DE3-A883680D7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49438" y="5165472"/>
            <a:ext cx="334681" cy="334681"/>
          </a:xfrm>
          <a:prstGeom prst="rect">
            <a:avLst/>
          </a:prstGeom>
        </p:spPr>
      </p:pic>
      <p:cxnSp>
        <p:nvCxnSpPr>
          <p:cNvPr id="19" name="Straight Arrow Connector 18">
            <a:extLst>
              <a:ext uri="{FF2B5EF4-FFF2-40B4-BE49-F238E27FC236}">
                <a16:creationId xmlns:a16="http://schemas.microsoft.com/office/drawing/2014/main" id="{96BAABA5-1D07-D85F-EFCF-7843AC6479E3}"/>
              </a:ext>
              <a:ext uri="{C183D7F6-B498-43B3-948B-1728B52AA6E4}">
                <adec:decorative xmlns:adec="http://schemas.microsoft.com/office/drawing/2017/decorative" val="1"/>
              </a:ext>
            </a:extLst>
          </p:cNvPr>
          <p:cNvCxnSpPr>
            <a:cxnSpLocks/>
          </p:cNvCxnSpPr>
          <p:nvPr/>
        </p:nvCxnSpPr>
        <p:spPr>
          <a:xfrm flipV="1">
            <a:off x="6993915" y="5332813"/>
            <a:ext cx="2123098" cy="7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Graphic 19" descr="Open envelope">
            <a:extLst>
              <a:ext uri="{FF2B5EF4-FFF2-40B4-BE49-F238E27FC236}">
                <a16:creationId xmlns:a16="http://schemas.microsoft.com/office/drawing/2014/main" id="{970801AA-AA6D-C59F-31EA-B1B1DC3B720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26284" y="3603470"/>
            <a:ext cx="355504" cy="355504"/>
          </a:xfrm>
          <a:prstGeom prst="rect">
            <a:avLst/>
          </a:prstGeom>
        </p:spPr>
      </p:pic>
      <p:pic>
        <p:nvPicPr>
          <p:cNvPr id="21" name="Graphic 20" descr="Open envelope">
            <a:extLst>
              <a:ext uri="{FF2B5EF4-FFF2-40B4-BE49-F238E27FC236}">
                <a16:creationId xmlns:a16="http://schemas.microsoft.com/office/drawing/2014/main" id="{EBD31214-270C-ECD5-5913-77F52F3B20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6902" y="3598458"/>
            <a:ext cx="355504" cy="355504"/>
          </a:xfrm>
          <a:prstGeom prst="rect">
            <a:avLst/>
          </a:prstGeom>
        </p:spPr>
      </p:pic>
      <p:pic>
        <p:nvPicPr>
          <p:cNvPr id="22" name="Graphic 21" descr="Open envelope">
            <a:extLst>
              <a:ext uri="{FF2B5EF4-FFF2-40B4-BE49-F238E27FC236}">
                <a16:creationId xmlns:a16="http://schemas.microsoft.com/office/drawing/2014/main" id="{049DCEE0-DBCC-D728-10C6-BF694817B2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66137" y="3622720"/>
            <a:ext cx="355504" cy="355504"/>
          </a:xfrm>
          <a:prstGeom prst="rect">
            <a:avLst/>
          </a:prstGeom>
        </p:spPr>
      </p:pic>
      <p:pic>
        <p:nvPicPr>
          <p:cNvPr id="23" name="Graphic 22" descr="Open envelope">
            <a:extLst>
              <a:ext uri="{FF2B5EF4-FFF2-40B4-BE49-F238E27FC236}">
                <a16:creationId xmlns:a16="http://schemas.microsoft.com/office/drawing/2014/main" id="{A0B8D687-1C5D-4D26-ED65-2651DD36364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42421" y="2335146"/>
            <a:ext cx="355504" cy="355504"/>
          </a:xfrm>
          <a:prstGeom prst="rect">
            <a:avLst/>
          </a:prstGeom>
        </p:spPr>
      </p:pic>
      <p:pic>
        <p:nvPicPr>
          <p:cNvPr id="24" name="Graphic 23" descr="Open envelope">
            <a:extLst>
              <a:ext uri="{FF2B5EF4-FFF2-40B4-BE49-F238E27FC236}">
                <a16:creationId xmlns:a16="http://schemas.microsoft.com/office/drawing/2014/main" id="{4D6EF437-5176-82F3-2510-895FB25F718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12565" y="4943769"/>
            <a:ext cx="355504" cy="355504"/>
          </a:xfrm>
          <a:prstGeom prst="rect">
            <a:avLst/>
          </a:prstGeom>
        </p:spPr>
      </p:pic>
      <p:sp>
        <p:nvSpPr>
          <p:cNvPr id="25" name="TextBox 24">
            <a:extLst>
              <a:ext uri="{FF2B5EF4-FFF2-40B4-BE49-F238E27FC236}">
                <a16:creationId xmlns:a16="http://schemas.microsoft.com/office/drawing/2014/main" id="{48EA19E3-98CF-33C2-4F38-5ED3406DB0D9}"/>
              </a:ext>
            </a:extLst>
          </p:cNvPr>
          <p:cNvSpPr txBox="1"/>
          <p:nvPr/>
        </p:nvSpPr>
        <p:spPr>
          <a:xfrm>
            <a:off x="10298748" y="5165472"/>
            <a:ext cx="1308035" cy="307777"/>
          </a:xfrm>
          <a:prstGeom prst="rect">
            <a:avLst/>
          </a:prstGeom>
          <a:noFill/>
        </p:spPr>
        <p:txBody>
          <a:bodyPr wrap="square" rtlCol="0">
            <a:spAutoFit/>
          </a:bodyPr>
          <a:lstStyle/>
          <a:p>
            <a:r>
              <a:rPr lang="en-US" sz="1400">
                <a:solidFill>
                  <a:srgbClr val="000000"/>
                </a:solidFill>
                <a:latin typeface="Franklin Gothic Medium"/>
              </a:rPr>
              <a:t>Service Bus</a:t>
            </a:r>
          </a:p>
        </p:txBody>
      </p:sp>
      <p:cxnSp>
        <p:nvCxnSpPr>
          <p:cNvPr id="26" name="Straight Connector 25">
            <a:extLst>
              <a:ext uri="{FF2B5EF4-FFF2-40B4-BE49-F238E27FC236}">
                <a16:creationId xmlns:a16="http://schemas.microsoft.com/office/drawing/2014/main" id="{4E9A8ED9-CF8C-901B-8DE1-2C076FBC913D}"/>
              </a:ext>
              <a:ext uri="{C183D7F6-B498-43B3-948B-1728B52AA6E4}">
                <adec:decorative xmlns:adec="http://schemas.microsoft.com/office/drawing/2017/decorative" val="1"/>
              </a:ext>
            </a:extLst>
          </p:cNvPr>
          <p:cNvCxnSpPr>
            <a:cxnSpLocks/>
            <a:stCxn id="35" idx="1"/>
          </p:cNvCxnSpPr>
          <p:nvPr/>
        </p:nvCxnSpPr>
        <p:spPr>
          <a:xfrm flipH="1">
            <a:off x="3028050" y="4021614"/>
            <a:ext cx="938211" cy="0"/>
          </a:xfrm>
          <a:prstGeom prst="line">
            <a:avLst/>
          </a:prstGeom>
          <a:ln w="25400">
            <a:solidFill>
              <a:schemeClr val="tx1"/>
            </a:solidFill>
            <a:tailEnd type="oval"/>
          </a:ln>
        </p:spPr>
        <p:style>
          <a:lnRef idx="3">
            <a:schemeClr val="accent6"/>
          </a:lnRef>
          <a:fillRef idx="0">
            <a:schemeClr val="accent6"/>
          </a:fillRef>
          <a:effectRef idx="2">
            <a:schemeClr val="accent6"/>
          </a:effectRef>
          <a:fontRef idx="minor">
            <a:schemeClr val="tx1"/>
          </a:fontRef>
        </p:style>
      </p:cxnSp>
      <p:sp>
        <p:nvSpPr>
          <p:cNvPr id="27" name="TextBox 26">
            <a:extLst>
              <a:ext uri="{FF2B5EF4-FFF2-40B4-BE49-F238E27FC236}">
                <a16:creationId xmlns:a16="http://schemas.microsoft.com/office/drawing/2014/main" id="{D6101DF6-8B6F-484C-E077-83C24806137C}"/>
              </a:ext>
            </a:extLst>
          </p:cNvPr>
          <p:cNvSpPr txBox="1"/>
          <p:nvPr/>
        </p:nvSpPr>
        <p:spPr>
          <a:xfrm>
            <a:off x="5842713" y="3135539"/>
            <a:ext cx="4015406" cy="461665"/>
          </a:xfrm>
          <a:prstGeom prst="rect">
            <a:avLst/>
          </a:prstGeom>
          <a:noFill/>
        </p:spPr>
        <p:txBody>
          <a:bodyPr wrap="square" rtlCol="0">
            <a:spAutoFit/>
          </a:bodyPr>
          <a:lstStyle/>
          <a:p>
            <a:r>
              <a:rPr lang="en-US" sz="1200" dirty="0">
                <a:solidFill>
                  <a:srgbClr val="000000"/>
                </a:solidFill>
                <a:latin typeface="Franklin Gothic Medium"/>
              </a:rPr>
              <a:t>subject starts with “</a:t>
            </a:r>
            <a:r>
              <a:rPr lang="en-US" sz="1200" dirty="0">
                <a:solidFill>
                  <a:srgbClr val="A31515"/>
                </a:solidFill>
                <a:latin typeface="SFMono-Regular"/>
              </a:rPr>
              <a:t>account/acct-123224/orders/</a:t>
            </a:r>
            <a:r>
              <a:rPr lang="en-US" sz="1200" dirty="0">
                <a:solidFill>
                  <a:srgbClr val="000000"/>
                </a:solidFill>
                <a:latin typeface="Franklin Gothic Medium"/>
              </a:rPr>
              <a:t>”</a:t>
            </a:r>
          </a:p>
          <a:p>
            <a:r>
              <a:rPr lang="en-US" sz="1200" dirty="0">
                <a:solidFill>
                  <a:srgbClr val="000000"/>
                </a:solidFill>
                <a:latin typeface="Franklin Gothic Medium"/>
              </a:rPr>
              <a:t>data.itemId = 979</a:t>
            </a:r>
          </a:p>
        </p:txBody>
      </p:sp>
      <p:sp>
        <p:nvSpPr>
          <p:cNvPr id="28" name="TextBox 27">
            <a:extLst>
              <a:ext uri="{FF2B5EF4-FFF2-40B4-BE49-F238E27FC236}">
                <a16:creationId xmlns:a16="http://schemas.microsoft.com/office/drawing/2014/main" id="{0A2333B8-958E-3E73-91E9-BA99EA37BC52}"/>
              </a:ext>
            </a:extLst>
          </p:cNvPr>
          <p:cNvSpPr txBox="1"/>
          <p:nvPr/>
        </p:nvSpPr>
        <p:spPr>
          <a:xfrm>
            <a:off x="5864424" y="5654565"/>
            <a:ext cx="4373626" cy="461665"/>
          </a:xfrm>
          <a:prstGeom prst="rect">
            <a:avLst/>
          </a:prstGeom>
          <a:noFill/>
        </p:spPr>
        <p:txBody>
          <a:bodyPr wrap="square" rtlCol="0">
            <a:spAutoFit/>
          </a:bodyPr>
          <a:lstStyle/>
          <a:p>
            <a:r>
              <a:rPr lang="en-US" sz="1200" dirty="0">
                <a:solidFill>
                  <a:srgbClr val="000000"/>
                </a:solidFill>
                <a:latin typeface="Franklin Gothic Medium"/>
              </a:rPr>
              <a:t>subject starts with “</a:t>
            </a:r>
            <a:r>
              <a:rPr lang="en-US" sz="1200" dirty="0">
                <a:solidFill>
                  <a:srgbClr val="A31515"/>
                </a:solidFill>
                <a:latin typeface="SFMono-Regular"/>
              </a:rPr>
              <a:t>account/acct-123224/orders/</a:t>
            </a:r>
            <a:r>
              <a:rPr lang="en-US" sz="1200" dirty="0">
                <a:solidFill>
                  <a:srgbClr val="000000"/>
                </a:solidFill>
                <a:latin typeface="Franklin Gothic Medium"/>
              </a:rPr>
              <a:t>”</a:t>
            </a:r>
          </a:p>
          <a:p>
            <a:r>
              <a:rPr lang="en-US" sz="1200" dirty="0">
                <a:solidFill>
                  <a:srgbClr val="000000"/>
                </a:solidFill>
                <a:latin typeface="Franklin Gothic Medium"/>
              </a:rPr>
              <a:t>data.itemId = 1265</a:t>
            </a:r>
          </a:p>
        </p:txBody>
      </p:sp>
      <p:pic>
        <p:nvPicPr>
          <p:cNvPr id="29" name="Graphic 28" descr="Megaphone1">
            <a:extLst>
              <a:ext uri="{FF2B5EF4-FFF2-40B4-BE49-F238E27FC236}">
                <a16:creationId xmlns:a16="http://schemas.microsoft.com/office/drawing/2014/main" id="{8B2940DA-615E-B7F8-A5F0-202C48FFB4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202266">
            <a:off x="2549730" y="3160828"/>
            <a:ext cx="614550" cy="614550"/>
          </a:xfrm>
          <a:prstGeom prst="rect">
            <a:avLst/>
          </a:prstGeom>
        </p:spPr>
      </p:pic>
      <p:sp>
        <p:nvSpPr>
          <p:cNvPr id="30" name="TextBox 29">
            <a:extLst>
              <a:ext uri="{FF2B5EF4-FFF2-40B4-BE49-F238E27FC236}">
                <a16:creationId xmlns:a16="http://schemas.microsoft.com/office/drawing/2014/main" id="{05D7649D-23F7-31D5-866D-B5C11A2C5022}"/>
              </a:ext>
            </a:extLst>
          </p:cNvPr>
          <p:cNvSpPr txBox="1"/>
          <p:nvPr/>
        </p:nvSpPr>
        <p:spPr>
          <a:xfrm>
            <a:off x="2916900" y="3068345"/>
            <a:ext cx="1599645" cy="276999"/>
          </a:xfrm>
          <a:prstGeom prst="rect">
            <a:avLst/>
          </a:prstGeom>
          <a:noFill/>
        </p:spPr>
        <p:txBody>
          <a:bodyPr wrap="square" rtlCol="0">
            <a:spAutoFit/>
          </a:bodyPr>
          <a:lstStyle/>
          <a:p>
            <a:r>
              <a:rPr lang="en-US" sz="1200">
                <a:solidFill>
                  <a:srgbClr val="000000"/>
                </a:solidFill>
                <a:latin typeface="Franklin Gothic Medium"/>
              </a:rPr>
              <a:t>Order created</a:t>
            </a:r>
            <a:endParaRPr lang="en-US" sz="1200" b="1">
              <a:solidFill>
                <a:srgbClr val="C00000"/>
              </a:solidFill>
              <a:latin typeface="Franklin Gothic Medium"/>
            </a:endParaRPr>
          </a:p>
        </p:txBody>
      </p:sp>
      <p:cxnSp>
        <p:nvCxnSpPr>
          <p:cNvPr id="31" name="Straight Connector 30">
            <a:extLst>
              <a:ext uri="{FF2B5EF4-FFF2-40B4-BE49-F238E27FC236}">
                <a16:creationId xmlns:a16="http://schemas.microsoft.com/office/drawing/2014/main" id="{FC39A681-92F8-D0DB-3CFD-58948521D20C}"/>
              </a:ext>
              <a:ext uri="{C183D7F6-B498-43B3-948B-1728B52AA6E4}">
                <adec:decorative xmlns:adec="http://schemas.microsoft.com/office/drawing/2017/decorative" val="1"/>
              </a:ext>
            </a:extLst>
          </p:cNvPr>
          <p:cNvCxnSpPr>
            <a:cxnSpLocks/>
            <a:stCxn id="13" idx="3"/>
          </p:cNvCxnSpPr>
          <p:nvPr/>
        </p:nvCxnSpPr>
        <p:spPr>
          <a:xfrm flipH="1">
            <a:off x="9139473" y="2726892"/>
            <a:ext cx="826917" cy="0"/>
          </a:xfrm>
          <a:prstGeom prst="line">
            <a:avLst/>
          </a:prstGeom>
          <a:ln w="25400">
            <a:solidFill>
              <a:schemeClr val="tx1"/>
            </a:solidFill>
            <a:tailEnd type="oval"/>
          </a:ln>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5A87DB03-754D-E104-D14A-F27F1FA6C435}"/>
              </a:ext>
              <a:ext uri="{C183D7F6-B498-43B3-948B-1728B52AA6E4}">
                <adec:decorative xmlns:adec="http://schemas.microsoft.com/office/drawing/2017/decorative" val="1"/>
              </a:ext>
            </a:extLst>
          </p:cNvPr>
          <p:cNvCxnSpPr>
            <a:cxnSpLocks/>
            <a:stCxn id="18" idx="1"/>
          </p:cNvCxnSpPr>
          <p:nvPr/>
        </p:nvCxnSpPr>
        <p:spPr>
          <a:xfrm flipH="1">
            <a:off x="9162579" y="5332813"/>
            <a:ext cx="786859" cy="5080"/>
          </a:xfrm>
          <a:prstGeom prst="line">
            <a:avLst/>
          </a:prstGeom>
          <a:ln w="25400">
            <a:solidFill>
              <a:schemeClr val="tx1"/>
            </a:solidFill>
            <a:tailEnd type="oval"/>
          </a:ln>
        </p:spPr>
        <p:style>
          <a:lnRef idx="3">
            <a:schemeClr val="accent6"/>
          </a:lnRef>
          <a:fillRef idx="0">
            <a:schemeClr val="accent6"/>
          </a:fillRef>
          <a:effectRef idx="2">
            <a:schemeClr val="accent6"/>
          </a:effectRef>
          <a:fontRef idx="minor">
            <a:schemeClr val="tx1"/>
          </a:fontRef>
        </p:style>
      </p:cxnSp>
      <p:pic>
        <p:nvPicPr>
          <p:cNvPr id="33" name="Graphic 32" descr="Single gear with solid fill">
            <a:extLst>
              <a:ext uri="{FF2B5EF4-FFF2-40B4-BE49-F238E27FC236}">
                <a16:creationId xmlns:a16="http://schemas.microsoft.com/office/drawing/2014/main" id="{C9FF4C5B-481A-8B1F-024F-224471DD29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2981" y="3557465"/>
            <a:ext cx="914400" cy="914400"/>
          </a:xfrm>
          <a:prstGeom prst="rect">
            <a:avLst/>
          </a:prstGeom>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B024119B-D7E8-9C97-5B48-B7A1FDDB5B54}"/>
              </a:ext>
            </a:extLst>
          </p:cNvPr>
          <p:cNvSpPr txBox="1"/>
          <p:nvPr/>
        </p:nvSpPr>
        <p:spPr>
          <a:xfrm>
            <a:off x="229404" y="4417733"/>
            <a:ext cx="1529336" cy="338554"/>
          </a:xfrm>
          <a:prstGeom prst="rect">
            <a:avLst/>
          </a:prstGeom>
          <a:noFill/>
        </p:spPr>
        <p:txBody>
          <a:bodyPr wrap="square" rtlCol="0">
            <a:spAutoFit/>
          </a:bodyPr>
          <a:lstStyle/>
          <a:p>
            <a:r>
              <a:rPr lang="en-US" sz="1600" dirty="0">
                <a:solidFill>
                  <a:srgbClr val="000000"/>
                </a:solidFill>
                <a:latin typeface="Franklin Gothic Medium"/>
              </a:rPr>
              <a:t>Event Publisher</a:t>
            </a:r>
            <a:endParaRPr lang="en-US" sz="1600" b="1" dirty="0">
              <a:solidFill>
                <a:srgbClr val="000000"/>
              </a:solidFill>
              <a:latin typeface="Franklin Gothic Medium"/>
            </a:endParaRPr>
          </a:p>
        </p:txBody>
      </p:sp>
      <p:sp>
        <p:nvSpPr>
          <p:cNvPr id="35" name="Cylinder 40">
            <a:extLst>
              <a:ext uri="{FF2B5EF4-FFF2-40B4-BE49-F238E27FC236}">
                <a16:creationId xmlns:a16="http://schemas.microsoft.com/office/drawing/2014/main" id="{002BC5CE-4AD7-7A3B-0564-F5DA29DCE9DA}"/>
              </a:ext>
            </a:extLst>
          </p:cNvPr>
          <p:cNvSpPr/>
          <p:nvPr/>
        </p:nvSpPr>
        <p:spPr>
          <a:xfrm rot="16200000">
            <a:off x="4438214" y="3316252"/>
            <a:ext cx="466818" cy="1410724"/>
          </a:xfrm>
          <a:prstGeom prst="can">
            <a:avLst/>
          </a:pr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6" name="Group 4">
            <a:extLst>
              <a:ext uri="{FF2B5EF4-FFF2-40B4-BE49-F238E27FC236}">
                <a16:creationId xmlns:a16="http://schemas.microsoft.com/office/drawing/2014/main" id="{234FA4EE-B1FB-39BF-AC59-7DB448B783CF}"/>
              </a:ext>
            </a:extLst>
          </p:cNvPr>
          <p:cNvGrpSpPr>
            <a:grpSpLocks noChangeAspect="1"/>
          </p:cNvGrpSpPr>
          <p:nvPr/>
        </p:nvGrpSpPr>
        <p:grpSpPr bwMode="auto">
          <a:xfrm>
            <a:off x="6001676" y="2394866"/>
            <a:ext cx="1027403" cy="647882"/>
            <a:chOff x="3625" y="2085"/>
            <a:chExt cx="647" cy="408"/>
          </a:xfrm>
          <a:solidFill>
            <a:schemeClr val="accent4"/>
          </a:solidFill>
        </p:grpSpPr>
        <p:sp>
          <p:nvSpPr>
            <p:cNvPr id="37" name="AutoShape 3">
              <a:extLst>
                <a:ext uri="{FF2B5EF4-FFF2-40B4-BE49-F238E27FC236}">
                  <a16:creationId xmlns:a16="http://schemas.microsoft.com/office/drawing/2014/main" id="{038301D9-99CD-3253-805D-22268DF55E0B}"/>
                </a:ext>
              </a:extLst>
            </p:cNvPr>
            <p:cNvSpPr>
              <a:spLocks noChangeAspect="1" noChangeArrowheads="1" noTextEdit="1"/>
            </p:cNvSpPr>
            <p:nvPr/>
          </p:nvSpPr>
          <p:spPr bwMode="auto">
            <a:xfrm>
              <a:off x="3625" y="2085"/>
              <a:ext cx="647" cy="408"/>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5">
              <a:extLst>
                <a:ext uri="{FF2B5EF4-FFF2-40B4-BE49-F238E27FC236}">
                  <a16:creationId xmlns:a16="http://schemas.microsoft.com/office/drawing/2014/main" id="{F9E3EA61-51B8-A301-3B4E-5E30A51FAEB8}"/>
                </a:ext>
              </a:extLst>
            </p:cNvPr>
            <p:cNvSpPr>
              <a:spLocks noChangeArrowheads="1"/>
            </p:cNvSpPr>
            <p:nvPr/>
          </p:nvSpPr>
          <p:spPr bwMode="auto">
            <a:xfrm>
              <a:off x="3639" y="2099"/>
              <a:ext cx="625" cy="386"/>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6">
              <a:extLst>
                <a:ext uri="{FF2B5EF4-FFF2-40B4-BE49-F238E27FC236}">
                  <a16:creationId xmlns:a16="http://schemas.microsoft.com/office/drawing/2014/main" id="{4C43487A-8026-9001-4401-99CEF1BF6747}"/>
                </a:ext>
              </a:extLst>
            </p:cNvPr>
            <p:cNvSpPr>
              <a:spLocks noChangeArrowheads="1"/>
            </p:cNvSpPr>
            <p:nvPr/>
          </p:nvSpPr>
          <p:spPr bwMode="auto">
            <a:xfrm>
              <a:off x="3639" y="2099"/>
              <a:ext cx="625" cy="386"/>
            </a:xfrm>
            <a:prstGeom prst="rect">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Line 7">
              <a:extLst>
                <a:ext uri="{FF2B5EF4-FFF2-40B4-BE49-F238E27FC236}">
                  <a16:creationId xmlns:a16="http://schemas.microsoft.com/office/drawing/2014/main" id="{6151AAAE-0C48-FC4D-E5A0-BD9A1EC6778E}"/>
                </a:ext>
              </a:extLst>
            </p:cNvPr>
            <p:cNvSpPr>
              <a:spLocks noChangeShapeType="1"/>
            </p:cNvSpPr>
            <p:nvPr/>
          </p:nvSpPr>
          <p:spPr bwMode="auto">
            <a:xfrm>
              <a:off x="3687"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8">
              <a:extLst>
                <a:ext uri="{FF2B5EF4-FFF2-40B4-BE49-F238E27FC236}">
                  <a16:creationId xmlns:a16="http://schemas.microsoft.com/office/drawing/2014/main" id="{8E795632-EC63-72E4-E597-722A5E3AF226}"/>
                </a:ext>
              </a:extLst>
            </p:cNvPr>
            <p:cNvSpPr>
              <a:spLocks noChangeArrowheads="1"/>
            </p:cNvSpPr>
            <p:nvPr/>
          </p:nvSpPr>
          <p:spPr bwMode="auto">
            <a:xfrm>
              <a:off x="3781"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Line 9">
              <a:extLst>
                <a:ext uri="{FF2B5EF4-FFF2-40B4-BE49-F238E27FC236}">
                  <a16:creationId xmlns:a16="http://schemas.microsoft.com/office/drawing/2014/main" id="{599BCF0E-A756-0E66-73EB-6DABCFA8E57D}"/>
                </a:ext>
              </a:extLst>
            </p:cNvPr>
            <p:cNvSpPr>
              <a:spLocks noChangeShapeType="1"/>
            </p:cNvSpPr>
            <p:nvPr/>
          </p:nvSpPr>
          <p:spPr bwMode="auto">
            <a:xfrm>
              <a:off x="4096" y="2171"/>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10">
              <a:extLst>
                <a:ext uri="{FF2B5EF4-FFF2-40B4-BE49-F238E27FC236}">
                  <a16:creationId xmlns:a16="http://schemas.microsoft.com/office/drawing/2014/main" id="{DFC951BD-61FF-AB8F-130F-99BDA62AE9CD}"/>
                </a:ext>
              </a:extLst>
            </p:cNvPr>
            <p:cNvSpPr>
              <a:spLocks noChangeArrowheads="1"/>
            </p:cNvSpPr>
            <p:nvPr/>
          </p:nvSpPr>
          <p:spPr bwMode="auto">
            <a:xfrm>
              <a:off x="4070" y="2145"/>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Line 11">
              <a:extLst>
                <a:ext uri="{FF2B5EF4-FFF2-40B4-BE49-F238E27FC236}">
                  <a16:creationId xmlns:a16="http://schemas.microsoft.com/office/drawing/2014/main" id="{8AADFF7A-A91C-0840-087A-E22D02531D85}"/>
                </a:ext>
              </a:extLst>
            </p:cNvPr>
            <p:cNvSpPr>
              <a:spLocks noChangeShapeType="1"/>
            </p:cNvSpPr>
            <p:nvPr/>
          </p:nvSpPr>
          <p:spPr bwMode="auto">
            <a:xfrm>
              <a:off x="4096"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12">
              <a:extLst>
                <a:ext uri="{FF2B5EF4-FFF2-40B4-BE49-F238E27FC236}">
                  <a16:creationId xmlns:a16="http://schemas.microsoft.com/office/drawing/2014/main" id="{A8CDBA8B-3BF3-2A19-BA1F-DF1FA5924FDA}"/>
                </a:ext>
              </a:extLst>
            </p:cNvPr>
            <p:cNvSpPr>
              <a:spLocks noChangeArrowheads="1"/>
            </p:cNvSpPr>
            <p:nvPr/>
          </p:nvSpPr>
          <p:spPr bwMode="auto">
            <a:xfrm>
              <a:off x="4070"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Line 13">
              <a:extLst>
                <a:ext uri="{FF2B5EF4-FFF2-40B4-BE49-F238E27FC236}">
                  <a16:creationId xmlns:a16="http://schemas.microsoft.com/office/drawing/2014/main" id="{2D026F3E-A21D-635E-5312-C5E7B91B3CBD}"/>
                </a:ext>
              </a:extLst>
            </p:cNvPr>
            <p:cNvSpPr>
              <a:spLocks noChangeShapeType="1"/>
            </p:cNvSpPr>
            <p:nvPr/>
          </p:nvSpPr>
          <p:spPr bwMode="auto">
            <a:xfrm>
              <a:off x="4096" y="2413"/>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14">
              <a:extLst>
                <a:ext uri="{FF2B5EF4-FFF2-40B4-BE49-F238E27FC236}">
                  <a16:creationId xmlns:a16="http://schemas.microsoft.com/office/drawing/2014/main" id="{95057EF2-8EAB-4267-F429-CF391C3BF05E}"/>
                </a:ext>
              </a:extLst>
            </p:cNvPr>
            <p:cNvSpPr>
              <a:spLocks noChangeArrowheads="1"/>
            </p:cNvSpPr>
            <p:nvPr/>
          </p:nvSpPr>
          <p:spPr bwMode="auto">
            <a:xfrm>
              <a:off x="4070" y="2387"/>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Line 15">
              <a:extLst>
                <a:ext uri="{FF2B5EF4-FFF2-40B4-BE49-F238E27FC236}">
                  <a16:creationId xmlns:a16="http://schemas.microsoft.com/office/drawing/2014/main" id="{B880F4F6-7A21-47A5-47E7-5883E6D0C7AA}"/>
                </a:ext>
              </a:extLst>
            </p:cNvPr>
            <p:cNvSpPr>
              <a:spLocks noChangeShapeType="1"/>
            </p:cNvSpPr>
            <p:nvPr/>
          </p:nvSpPr>
          <p:spPr bwMode="auto">
            <a:xfrm flipV="1">
              <a:off x="3807" y="2171"/>
              <a:ext cx="289" cy="121"/>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9" name="Group 4">
            <a:extLst>
              <a:ext uri="{FF2B5EF4-FFF2-40B4-BE49-F238E27FC236}">
                <a16:creationId xmlns:a16="http://schemas.microsoft.com/office/drawing/2014/main" id="{078857CF-2645-472A-4BE8-C2DA1376B301}"/>
              </a:ext>
            </a:extLst>
          </p:cNvPr>
          <p:cNvGrpSpPr>
            <a:grpSpLocks noChangeAspect="1"/>
          </p:cNvGrpSpPr>
          <p:nvPr/>
        </p:nvGrpSpPr>
        <p:grpSpPr bwMode="auto">
          <a:xfrm>
            <a:off x="5966511" y="5009189"/>
            <a:ext cx="1027403" cy="647882"/>
            <a:chOff x="3625" y="2085"/>
            <a:chExt cx="647" cy="408"/>
          </a:xfrm>
          <a:solidFill>
            <a:schemeClr val="accent4"/>
          </a:solidFill>
        </p:grpSpPr>
        <p:sp>
          <p:nvSpPr>
            <p:cNvPr id="50" name="AutoShape 3">
              <a:extLst>
                <a:ext uri="{FF2B5EF4-FFF2-40B4-BE49-F238E27FC236}">
                  <a16:creationId xmlns:a16="http://schemas.microsoft.com/office/drawing/2014/main" id="{67D389A2-7D4B-9D01-64FC-E88C6A778123}"/>
                </a:ext>
              </a:extLst>
            </p:cNvPr>
            <p:cNvSpPr>
              <a:spLocks noChangeAspect="1" noChangeArrowheads="1" noTextEdit="1"/>
            </p:cNvSpPr>
            <p:nvPr/>
          </p:nvSpPr>
          <p:spPr bwMode="auto">
            <a:xfrm>
              <a:off x="3625" y="2085"/>
              <a:ext cx="647" cy="408"/>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
              <a:extLst>
                <a:ext uri="{FF2B5EF4-FFF2-40B4-BE49-F238E27FC236}">
                  <a16:creationId xmlns:a16="http://schemas.microsoft.com/office/drawing/2014/main" id="{78E7A2A9-16DD-0BD6-890E-8D5ABFBA5823}"/>
                </a:ext>
              </a:extLst>
            </p:cNvPr>
            <p:cNvSpPr>
              <a:spLocks noChangeArrowheads="1"/>
            </p:cNvSpPr>
            <p:nvPr/>
          </p:nvSpPr>
          <p:spPr bwMode="auto">
            <a:xfrm>
              <a:off x="3639" y="2099"/>
              <a:ext cx="625" cy="386"/>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6">
              <a:extLst>
                <a:ext uri="{FF2B5EF4-FFF2-40B4-BE49-F238E27FC236}">
                  <a16:creationId xmlns:a16="http://schemas.microsoft.com/office/drawing/2014/main" id="{BA230A44-0A04-D727-5E11-2BD5F2A8D955}"/>
                </a:ext>
              </a:extLst>
            </p:cNvPr>
            <p:cNvSpPr>
              <a:spLocks noChangeArrowheads="1"/>
            </p:cNvSpPr>
            <p:nvPr/>
          </p:nvSpPr>
          <p:spPr bwMode="auto">
            <a:xfrm>
              <a:off x="3639" y="2099"/>
              <a:ext cx="625" cy="386"/>
            </a:xfrm>
            <a:prstGeom prst="rect">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Line 7">
              <a:extLst>
                <a:ext uri="{FF2B5EF4-FFF2-40B4-BE49-F238E27FC236}">
                  <a16:creationId xmlns:a16="http://schemas.microsoft.com/office/drawing/2014/main" id="{2028A06D-E837-1F89-5139-7E64D845BC0D}"/>
                </a:ext>
              </a:extLst>
            </p:cNvPr>
            <p:cNvSpPr>
              <a:spLocks noChangeShapeType="1"/>
            </p:cNvSpPr>
            <p:nvPr/>
          </p:nvSpPr>
          <p:spPr bwMode="auto">
            <a:xfrm>
              <a:off x="3687"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8">
              <a:extLst>
                <a:ext uri="{FF2B5EF4-FFF2-40B4-BE49-F238E27FC236}">
                  <a16:creationId xmlns:a16="http://schemas.microsoft.com/office/drawing/2014/main" id="{EDCEC987-EBD4-344A-62D1-0E655B20E5B1}"/>
                </a:ext>
              </a:extLst>
            </p:cNvPr>
            <p:cNvSpPr>
              <a:spLocks noChangeArrowheads="1"/>
            </p:cNvSpPr>
            <p:nvPr/>
          </p:nvSpPr>
          <p:spPr bwMode="auto">
            <a:xfrm>
              <a:off x="3781"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Line 9">
              <a:extLst>
                <a:ext uri="{FF2B5EF4-FFF2-40B4-BE49-F238E27FC236}">
                  <a16:creationId xmlns:a16="http://schemas.microsoft.com/office/drawing/2014/main" id="{71473606-1446-7ADE-64D3-B277289B1C05}"/>
                </a:ext>
              </a:extLst>
            </p:cNvPr>
            <p:cNvSpPr>
              <a:spLocks noChangeShapeType="1"/>
            </p:cNvSpPr>
            <p:nvPr/>
          </p:nvSpPr>
          <p:spPr bwMode="auto">
            <a:xfrm>
              <a:off x="4096" y="2171"/>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10">
              <a:extLst>
                <a:ext uri="{FF2B5EF4-FFF2-40B4-BE49-F238E27FC236}">
                  <a16:creationId xmlns:a16="http://schemas.microsoft.com/office/drawing/2014/main" id="{1AE9EA04-732A-0B42-9F15-E8948C1AF09F}"/>
                </a:ext>
              </a:extLst>
            </p:cNvPr>
            <p:cNvSpPr>
              <a:spLocks noChangeArrowheads="1"/>
            </p:cNvSpPr>
            <p:nvPr/>
          </p:nvSpPr>
          <p:spPr bwMode="auto">
            <a:xfrm>
              <a:off x="4070" y="2145"/>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Line 11">
              <a:extLst>
                <a:ext uri="{FF2B5EF4-FFF2-40B4-BE49-F238E27FC236}">
                  <a16:creationId xmlns:a16="http://schemas.microsoft.com/office/drawing/2014/main" id="{F39279A8-CDC5-13E3-4231-60EC8DD2FE5E}"/>
                </a:ext>
              </a:extLst>
            </p:cNvPr>
            <p:cNvSpPr>
              <a:spLocks noChangeShapeType="1"/>
            </p:cNvSpPr>
            <p:nvPr/>
          </p:nvSpPr>
          <p:spPr bwMode="auto">
            <a:xfrm>
              <a:off x="4096"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12">
              <a:extLst>
                <a:ext uri="{FF2B5EF4-FFF2-40B4-BE49-F238E27FC236}">
                  <a16:creationId xmlns:a16="http://schemas.microsoft.com/office/drawing/2014/main" id="{C60ED3F6-8378-7640-3A6F-998A028B8C2E}"/>
                </a:ext>
              </a:extLst>
            </p:cNvPr>
            <p:cNvSpPr>
              <a:spLocks noChangeArrowheads="1"/>
            </p:cNvSpPr>
            <p:nvPr/>
          </p:nvSpPr>
          <p:spPr bwMode="auto">
            <a:xfrm>
              <a:off x="4070"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Line 13">
              <a:extLst>
                <a:ext uri="{FF2B5EF4-FFF2-40B4-BE49-F238E27FC236}">
                  <a16:creationId xmlns:a16="http://schemas.microsoft.com/office/drawing/2014/main" id="{CCBE42B4-2CF7-D28E-AE2F-0D61F9BF3146}"/>
                </a:ext>
              </a:extLst>
            </p:cNvPr>
            <p:cNvSpPr>
              <a:spLocks noChangeShapeType="1"/>
            </p:cNvSpPr>
            <p:nvPr/>
          </p:nvSpPr>
          <p:spPr bwMode="auto">
            <a:xfrm>
              <a:off x="4096" y="2413"/>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14">
              <a:extLst>
                <a:ext uri="{FF2B5EF4-FFF2-40B4-BE49-F238E27FC236}">
                  <a16:creationId xmlns:a16="http://schemas.microsoft.com/office/drawing/2014/main" id="{D0FAC19E-67BA-88BD-E1F5-D3A102B7D85E}"/>
                </a:ext>
              </a:extLst>
            </p:cNvPr>
            <p:cNvSpPr>
              <a:spLocks noChangeArrowheads="1"/>
            </p:cNvSpPr>
            <p:nvPr/>
          </p:nvSpPr>
          <p:spPr bwMode="auto">
            <a:xfrm>
              <a:off x="4070" y="2387"/>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Line 15">
              <a:extLst>
                <a:ext uri="{FF2B5EF4-FFF2-40B4-BE49-F238E27FC236}">
                  <a16:creationId xmlns:a16="http://schemas.microsoft.com/office/drawing/2014/main" id="{1E5BB442-7628-BEE8-5E07-17E5528F0E40}"/>
                </a:ext>
              </a:extLst>
            </p:cNvPr>
            <p:cNvSpPr>
              <a:spLocks noChangeShapeType="1"/>
            </p:cNvSpPr>
            <p:nvPr/>
          </p:nvSpPr>
          <p:spPr bwMode="auto">
            <a:xfrm flipV="1">
              <a:off x="3807" y="2171"/>
              <a:ext cx="289" cy="121"/>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7569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Sources and handlers</a:t>
            </a:r>
          </a:p>
        </p:txBody>
      </p:sp>
      <p:sp>
        <p:nvSpPr>
          <p:cNvPr id="5" name="Rectangle 4">
            <a:extLst>
              <a:ext uri="{FF2B5EF4-FFF2-40B4-BE49-F238E27FC236}">
                <a16:creationId xmlns:a16="http://schemas.microsoft.com/office/drawing/2014/main" id="{B074D2BD-1A1A-A5A2-D90D-7FA835619FAF}"/>
              </a:ext>
            </a:extLst>
          </p:cNvPr>
          <p:cNvSpPr/>
          <p:nvPr/>
        </p:nvSpPr>
        <p:spPr bwMode="auto">
          <a:xfrm>
            <a:off x="852877" y="1567274"/>
            <a:ext cx="2254989" cy="42659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algn="ctr" defTabSz="932192" fontAlgn="base">
              <a:spcBef>
                <a:spcPct val="0"/>
              </a:spcBef>
              <a:spcAft>
                <a:spcPct val="0"/>
              </a:spcAft>
              <a:defRPr/>
            </a:pPr>
            <a:r>
              <a:rPr lang="en-US" sz="2000" kern="0" dirty="0">
                <a:solidFill>
                  <a:srgbClr val="000000"/>
                </a:solidFill>
                <a:latin typeface="Segoe UI Semibold"/>
                <a:ea typeface="Segoe UI" pitchFamily="34" charset="0"/>
                <a:cs typeface="Segoe UI" pitchFamily="34" charset="0"/>
              </a:rPr>
              <a:t>Event Publishers</a:t>
            </a:r>
          </a:p>
        </p:txBody>
      </p:sp>
      <p:sp>
        <p:nvSpPr>
          <p:cNvPr id="7" name="Rectangle 6">
            <a:extLst>
              <a:ext uri="{FF2B5EF4-FFF2-40B4-BE49-F238E27FC236}">
                <a16:creationId xmlns:a16="http://schemas.microsoft.com/office/drawing/2014/main" id="{54765BE6-AE43-6CDD-2D3C-34B75750FEA1}"/>
              </a:ext>
            </a:extLst>
          </p:cNvPr>
          <p:cNvSpPr/>
          <p:nvPr/>
        </p:nvSpPr>
        <p:spPr bwMode="auto">
          <a:xfrm>
            <a:off x="7256870" y="1555409"/>
            <a:ext cx="4120495" cy="4543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algn="ctr" defTabSz="932192" fontAlgn="base">
              <a:spcBef>
                <a:spcPct val="0"/>
              </a:spcBef>
              <a:spcAft>
                <a:spcPct val="0"/>
              </a:spcAft>
              <a:defRPr/>
            </a:pPr>
            <a:r>
              <a:rPr lang="en-US" sz="2000" kern="0" dirty="0">
                <a:solidFill>
                  <a:srgbClr val="000000"/>
                </a:solidFill>
                <a:latin typeface="Segoe UI Semibold"/>
                <a:ea typeface="Segoe UI" pitchFamily="34" charset="0"/>
                <a:cs typeface="Segoe UI" pitchFamily="34" charset="0"/>
              </a:rPr>
              <a:t>Event Handlers</a:t>
            </a:r>
          </a:p>
        </p:txBody>
      </p:sp>
      <p:sp>
        <p:nvSpPr>
          <p:cNvPr id="8" name="Rectangle 7">
            <a:extLst>
              <a:ext uri="{FF2B5EF4-FFF2-40B4-BE49-F238E27FC236}">
                <a16:creationId xmlns:a16="http://schemas.microsoft.com/office/drawing/2014/main" id="{F1696C47-A331-41A6-5C73-BDB9EFE8EBED}"/>
              </a:ext>
            </a:extLst>
          </p:cNvPr>
          <p:cNvSpPr/>
          <p:nvPr/>
        </p:nvSpPr>
        <p:spPr bwMode="auto">
          <a:xfrm>
            <a:off x="7256871" y="2002272"/>
            <a:ext cx="4120495" cy="1078132"/>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16" tIns="0" rIns="0" bIns="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defRPr/>
            </a:pPr>
            <a:r>
              <a:rPr lang="en-US" sz="1400" kern="0">
                <a:solidFill>
                  <a:srgbClr val="FFFFFF"/>
                </a:solidFill>
                <a:latin typeface="Segoe UI"/>
                <a:ea typeface="Segoe UI" pitchFamily="34" charset="0"/>
                <a:cs typeface="Segoe UI" pitchFamily="34" charset="0"/>
              </a:rPr>
              <a:t>Serverless code</a:t>
            </a:r>
          </a:p>
        </p:txBody>
      </p:sp>
      <p:sp>
        <p:nvSpPr>
          <p:cNvPr id="9" name="Rectangle 8">
            <a:extLst>
              <a:ext uri="{FF2B5EF4-FFF2-40B4-BE49-F238E27FC236}">
                <a16:creationId xmlns:a16="http://schemas.microsoft.com/office/drawing/2014/main" id="{C5C50F80-EDD3-4750-1C43-5443648A8CBE}"/>
              </a:ext>
            </a:extLst>
          </p:cNvPr>
          <p:cNvSpPr/>
          <p:nvPr/>
        </p:nvSpPr>
        <p:spPr bwMode="auto">
          <a:xfrm>
            <a:off x="7261188" y="3133238"/>
            <a:ext cx="4120495" cy="1082249"/>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16" tIns="0" rIns="0" bIns="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defRPr/>
            </a:pPr>
            <a:r>
              <a:rPr lang="en-US" sz="1400" kern="0">
                <a:solidFill>
                  <a:srgbClr val="FFFFFF"/>
                </a:solidFill>
                <a:latin typeface="Segoe UI"/>
                <a:ea typeface="Segoe UI" pitchFamily="34" charset="0"/>
                <a:cs typeface="Segoe UI" pitchFamily="34" charset="0"/>
              </a:rPr>
              <a:t>Serverless workflow </a:t>
            </a:r>
            <a:br>
              <a:rPr lang="en-US" sz="1400" kern="0">
                <a:solidFill>
                  <a:srgbClr val="FFFFFF"/>
                </a:solidFill>
                <a:latin typeface="Segoe UI"/>
                <a:ea typeface="Segoe UI" pitchFamily="34" charset="0"/>
                <a:cs typeface="Segoe UI" pitchFamily="34" charset="0"/>
              </a:rPr>
            </a:br>
            <a:r>
              <a:rPr lang="en-US" sz="1400" kern="0">
                <a:solidFill>
                  <a:srgbClr val="FFFFFF"/>
                </a:solidFill>
                <a:latin typeface="Segoe UI"/>
                <a:ea typeface="Segoe UI" pitchFamily="34" charset="0"/>
                <a:cs typeface="Segoe UI" pitchFamily="34" charset="0"/>
              </a:rPr>
              <a:t>and integration</a:t>
            </a:r>
          </a:p>
        </p:txBody>
      </p:sp>
      <p:sp>
        <p:nvSpPr>
          <p:cNvPr id="10" name="Rectangle 9">
            <a:extLst>
              <a:ext uri="{FF2B5EF4-FFF2-40B4-BE49-F238E27FC236}">
                <a16:creationId xmlns:a16="http://schemas.microsoft.com/office/drawing/2014/main" id="{7A9AF0F3-8F47-7558-CD17-5BEAED33950E}"/>
              </a:ext>
            </a:extLst>
          </p:cNvPr>
          <p:cNvSpPr/>
          <p:nvPr/>
        </p:nvSpPr>
        <p:spPr bwMode="auto">
          <a:xfrm>
            <a:off x="7256871" y="4267813"/>
            <a:ext cx="4120495" cy="108225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16" tIns="0" rIns="0" bIns="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defRPr/>
            </a:pPr>
            <a:r>
              <a:rPr lang="en-US" sz="1400" kern="0">
                <a:solidFill>
                  <a:srgbClr val="FFFFFF"/>
                </a:solidFill>
                <a:latin typeface="Segoe UI"/>
                <a:ea typeface="Segoe UI" pitchFamily="34" charset="0"/>
                <a:cs typeface="Segoe UI" pitchFamily="34" charset="0"/>
              </a:rPr>
              <a:t>Buffering and </a:t>
            </a:r>
            <a:br>
              <a:rPr lang="en-US" sz="1400" kern="0">
                <a:solidFill>
                  <a:srgbClr val="FFFFFF"/>
                </a:solidFill>
                <a:latin typeface="Segoe UI"/>
                <a:ea typeface="Segoe UI" pitchFamily="34" charset="0"/>
                <a:cs typeface="Segoe UI" pitchFamily="34" charset="0"/>
              </a:rPr>
            </a:br>
            <a:r>
              <a:rPr lang="en-US" sz="1400" kern="0">
                <a:solidFill>
                  <a:srgbClr val="FFFFFF"/>
                </a:solidFill>
                <a:latin typeface="Segoe UI"/>
                <a:ea typeface="Segoe UI" pitchFamily="34" charset="0"/>
                <a:cs typeface="Segoe UI" pitchFamily="34" charset="0"/>
              </a:rPr>
              <a:t>competing consumers </a:t>
            </a:r>
          </a:p>
        </p:txBody>
      </p:sp>
      <p:sp>
        <p:nvSpPr>
          <p:cNvPr id="11" name="Rectangle 10">
            <a:extLst>
              <a:ext uri="{FF2B5EF4-FFF2-40B4-BE49-F238E27FC236}">
                <a16:creationId xmlns:a16="http://schemas.microsoft.com/office/drawing/2014/main" id="{CB9AF9B9-26CF-C7E5-28E0-8F13C86E1DF6}"/>
              </a:ext>
            </a:extLst>
          </p:cNvPr>
          <p:cNvSpPr/>
          <p:nvPr/>
        </p:nvSpPr>
        <p:spPr bwMode="auto">
          <a:xfrm>
            <a:off x="7256871" y="5413223"/>
            <a:ext cx="4120495" cy="1082249"/>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16" tIns="0" rIns="0" bIns="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defRPr/>
            </a:pPr>
            <a:r>
              <a:rPr lang="en-US" sz="1400" kern="0">
                <a:solidFill>
                  <a:srgbClr val="FFFFFF"/>
                </a:solidFill>
                <a:latin typeface="Segoe UI"/>
                <a:ea typeface="Segoe UI" pitchFamily="34" charset="0"/>
                <a:cs typeface="Segoe UI" pitchFamily="34" charset="0"/>
              </a:rPr>
              <a:t>Other services</a:t>
            </a:r>
            <a:br>
              <a:rPr lang="en-US" sz="1400" kern="0">
                <a:solidFill>
                  <a:srgbClr val="FFFFFF"/>
                </a:solidFill>
                <a:latin typeface="Segoe UI"/>
                <a:ea typeface="Segoe UI" pitchFamily="34" charset="0"/>
                <a:cs typeface="Segoe UI" pitchFamily="34" charset="0"/>
              </a:rPr>
            </a:br>
            <a:r>
              <a:rPr lang="en-US" sz="1400" kern="0">
                <a:solidFill>
                  <a:srgbClr val="FFFFFF"/>
                </a:solidFill>
                <a:latin typeface="Segoe UI"/>
                <a:ea typeface="Segoe UI" pitchFamily="34" charset="0"/>
                <a:cs typeface="Segoe UI" pitchFamily="34" charset="0"/>
              </a:rPr>
              <a:t>and applications</a:t>
            </a:r>
          </a:p>
        </p:txBody>
      </p:sp>
      <p:pic>
        <p:nvPicPr>
          <p:cNvPr id="12" name="Functions" descr="Functions">
            <a:extLst>
              <a:ext uri="{FF2B5EF4-FFF2-40B4-BE49-F238E27FC236}">
                <a16:creationId xmlns:a16="http://schemas.microsoft.com/office/drawing/2014/main" id="{3EDB0FB4-9B3C-54B7-0844-9D14C4ED2A58}"/>
              </a:ext>
            </a:extLst>
          </p:cNvPr>
          <p:cNvPicPr>
            <a:picLocks noChangeAspect="1"/>
          </p:cNvPicPr>
          <p:nvPr/>
        </p:nvPicPr>
        <p:blipFill>
          <a:blip r:embed="rId3">
            <a:lum bright="100000"/>
            <a:extLst>
              <a:ext uri="{28A0092B-C50C-407E-A947-70E740481C1C}">
                <a14:useLocalDpi xmlns:a14="http://schemas.microsoft.com/office/drawing/2010/main" val="0"/>
              </a:ext>
            </a:extLst>
          </a:blip>
          <a:stretch>
            <a:fillRect/>
          </a:stretch>
        </p:blipFill>
        <p:spPr>
          <a:xfrm>
            <a:off x="10043263" y="2295805"/>
            <a:ext cx="517982" cy="487455"/>
          </a:xfrm>
          <a:prstGeom prst="rect">
            <a:avLst/>
          </a:prstGeom>
        </p:spPr>
      </p:pic>
      <p:pic>
        <p:nvPicPr>
          <p:cNvPr id="13" name="Logic Apps" descr="Logic Apps">
            <a:extLst>
              <a:ext uri="{FF2B5EF4-FFF2-40B4-BE49-F238E27FC236}">
                <a16:creationId xmlns:a16="http://schemas.microsoft.com/office/drawing/2014/main" id="{853824D3-8123-E4DF-5C61-9942AED85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49585" y="3266390"/>
            <a:ext cx="711348" cy="797020"/>
          </a:xfrm>
          <a:prstGeom prst="rect">
            <a:avLst/>
          </a:prstGeom>
        </p:spPr>
      </p:pic>
      <p:pic>
        <p:nvPicPr>
          <p:cNvPr id="14" name="Event Hubs" descr="Event Hubs">
            <a:extLst>
              <a:ext uri="{FF2B5EF4-FFF2-40B4-BE49-F238E27FC236}">
                <a16:creationId xmlns:a16="http://schemas.microsoft.com/office/drawing/2014/main" id="{494F78EE-1384-BF13-F450-56198A41C413}"/>
              </a:ext>
            </a:extLst>
          </p:cNvPr>
          <p:cNvPicPr>
            <a:picLocks noChangeAspect="1"/>
          </p:cNvPicPr>
          <p:nvPr/>
        </p:nvPicPr>
        <p:blipFill>
          <a:blip r:embed="rId6">
            <a:lum bright="100000"/>
            <a:extLst>
              <a:ext uri="{28A0092B-C50C-407E-A947-70E740481C1C}">
                <a14:useLocalDpi xmlns:a14="http://schemas.microsoft.com/office/drawing/2010/main" val="0"/>
              </a:ext>
            </a:extLst>
          </a:blip>
          <a:stretch>
            <a:fillRect/>
          </a:stretch>
        </p:blipFill>
        <p:spPr>
          <a:xfrm>
            <a:off x="10079838" y="4479483"/>
            <a:ext cx="448147" cy="487455"/>
          </a:xfrm>
          <a:prstGeom prst="rect">
            <a:avLst/>
          </a:prstGeom>
        </p:spPr>
      </p:pic>
      <p:grpSp>
        <p:nvGrpSpPr>
          <p:cNvPr id="15" name="Group 14" descr="Stograg queue image.">
            <a:extLst>
              <a:ext uri="{FF2B5EF4-FFF2-40B4-BE49-F238E27FC236}">
                <a16:creationId xmlns:a16="http://schemas.microsoft.com/office/drawing/2014/main" id="{A2D3DF92-B2AC-57CA-7F11-4C66A42E10F1}"/>
              </a:ext>
            </a:extLst>
          </p:cNvPr>
          <p:cNvGrpSpPr/>
          <p:nvPr/>
        </p:nvGrpSpPr>
        <p:grpSpPr>
          <a:xfrm>
            <a:off x="10669270" y="4458962"/>
            <a:ext cx="534516" cy="487455"/>
            <a:chOff x="10926875" y="2504897"/>
            <a:chExt cx="405039" cy="364435"/>
          </a:xfrm>
        </p:grpSpPr>
        <p:sp>
          <p:nvSpPr>
            <p:cNvPr id="16" name="Freeform: Shape 17">
              <a:extLst>
                <a:ext uri="{FF2B5EF4-FFF2-40B4-BE49-F238E27FC236}">
                  <a16:creationId xmlns:a16="http://schemas.microsoft.com/office/drawing/2014/main" id="{0B710BE4-5580-BAAE-8CD6-9FA1CA9AB90C}"/>
                </a:ext>
              </a:extLst>
            </p:cNvPr>
            <p:cNvSpPr/>
            <p:nvPr/>
          </p:nvSpPr>
          <p:spPr>
            <a:xfrm>
              <a:off x="10948760" y="2579317"/>
              <a:ext cx="383154" cy="289997"/>
            </a:xfrm>
            <a:custGeom>
              <a:avLst/>
              <a:gdLst>
                <a:gd name="connsiteX0" fmla="*/ 2430 w 383154"/>
                <a:gd name="connsiteY0" fmla="*/ 289998 h 289997"/>
                <a:gd name="connsiteX1" fmla="*/ 367763 w 383154"/>
                <a:gd name="connsiteY1" fmla="*/ 289998 h 289997"/>
                <a:gd name="connsiteX2" fmla="*/ 383154 w 383154"/>
                <a:gd name="connsiteY2" fmla="*/ 274607 h 289997"/>
                <a:gd name="connsiteX3" fmla="*/ 383154 w 383154"/>
                <a:gd name="connsiteY3" fmla="*/ 6480 h 289997"/>
                <a:gd name="connsiteX4" fmla="*/ 0 w 383154"/>
                <a:gd name="connsiteY4" fmla="*/ 0 h 289997"/>
                <a:gd name="connsiteX5" fmla="*/ 2430 w 383154"/>
                <a:gd name="connsiteY5" fmla="*/ 289998 h 2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54" h="289997">
                  <a:moveTo>
                    <a:pt x="2430" y="289998"/>
                  </a:moveTo>
                  <a:lnTo>
                    <a:pt x="367763" y="289998"/>
                  </a:lnTo>
                  <a:cubicBezTo>
                    <a:pt x="375863" y="289998"/>
                    <a:pt x="383154" y="284327"/>
                    <a:pt x="383154" y="274607"/>
                  </a:cubicBezTo>
                  <a:lnTo>
                    <a:pt x="383154" y="6480"/>
                  </a:lnTo>
                  <a:lnTo>
                    <a:pt x="0" y="0"/>
                  </a:lnTo>
                  <a:lnTo>
                    <a:pt x="2430" y="289998"/>
                  </a:lnTo>
                  <a:close/>
                </a:path>
              </a:pathLst>
            </a:custGeom>
            <a:solidFill>
              <a:srgbClr val="FFFFFF"/>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18" name="Freeform: Shape 18">
              <a:extLst>
                <a:ext uri="{FF2B5EF4-FFF2-40B4-BE49-F238E27FC236}">
                  <a16:creationId xmlns:a16="http://schemas.microsoft.com/office/drawing/2014/main" id="{BC1127D2-2F15-F77A-44C9-D9712D6C7C94}"/>
                </a:ext>
              </a:extLst>
            </p:cNvPr>
            <p:cNvSpPr/>
            <p:nvPr/>
          </p:nvSpPr>
          <p:spPr>
            <a:xfrm>
              <a:off x="10926875" y="2585809"/>
              <a:ext cx="295668" cy="283517"/>
            </a:xfrm>
            <a:custGeom>
              <a:avLst/>
              <a:gdLst>
                <a:gd name="connsiteX0" fmla="*/ 152290 w 295668"/>
                <a:gd name="connsiteY0" fmla="*/ 88296 h 283517"/>
                <a:gd name="connsiteX1" fmla="*/ 152290 w 295668"/>
                <a:gd name="connsiteY1" fmla="*/ 26732 h 283517"/>
                <a:gd name="connsiteX2" fmla="*/ 254356 w 295668"/>
                <a:gd name="connsiteY2" fmla="*/ 26732 h 283517"/>
                <a:gd name="connsiteX3" fmla="*/ 254356 w 295668"/>
                <a:gd name="connsiteY3" fmla="*/ 44553 h 283517"/>
                <a:gd name="connsiteX4" fmla="*/ 295668 w 295668"/>
                <a:gd name="connsiteY4" fmla="*/ 0 h 283517"/>
                <a:gd name="connsiteX5" fmla="*/ 0 w 295668"/>
                <a:gd name="connsiteY5" fmla="*/ 0 h 283517"/>
                <a:gd name="connsiteX6" fmla="*/ 0 w 295668"/>
                <a:gd name="connsiteY6" fmla="*/ 13771 h 283517"/>
                <a:gd name="connsiteX7" fmla="*/ 0 w 295668"/>
                <a:gd name="connsiteY7" fmla="*/ 40503 h 283517"/>
                <a:gd name="connsiteX8" fmla="*/ 0 w 295668"/>
                <a:gd name="connsiteY8" fmla="*/ 268127 h 283517"/>
                <a:gd name="connsiteX9" fmla="*/ 15391 w 295668"/>
                <a:gd name="connsiteY9" fmla="*/ 283518 h 283517"/>
                <a:gd name="connsiteX10" fmla="*/ 32402 w 295668"/>
                <a:gd name="connsiteY10" fmla="*/ 283518 h 283517"/>
                <a:gd name="connsiteX11" fmla="*/ 59134 w 295668"/>
                <a:gd name="connsiteY11" fmla="*/ 254356 h 283517"/>
                <a:gd name="connsiteX12" fmla="*/ 30782 w 295668"/>
                <a:gd name="connsiteY12" fmla="*/ 254356 h 283517"/>
                <a:gd name="connsiteX13" fmla="*/ 30782 w 295668"/>
                <a:gd name="connsiteY13" fmla="*/ 192792 h 283517"/>
                <a:gd name="connsiteX14" fmla="*/ 116648 w 295668"/>
                <a:gd name="connsiteY14" fmla="*/ 192792 h 283517"/>
                <a:gd name="connsiteX15" fmla="*/ 152290 w 295668"/>
                <a:gd name="connsiteY15" fmla="*/ 154720 h 283517"/>
                <a:gd name="connsiteX16" fmla="*/ 152290 w 295668"/>
                <a:gd name="connsiteY16" fmla="*/ 110167 h 283517"/>
                <a:gd name="connsiteX17" fmla="*/ 193602 w 295668"/>
                <a:gd name="connsiteY17" fmla="*/ 110167 h 283517"/>
                <a:gd name="connsiteX18" fmla="*/ 213854 w 295668"/>
                <a:gd name="connsiteY18" fmla="*/ 88296 h 283517"/>
                <a:gd name="connsiteX19" fmla="*/ 152290 w 295668"/>
                <a:gd name="connsiteY19" fmla="*/ 88296 h 283517"/>
                <a:gd name="connsiteX20" fmla="*/ 132849 w 295668"/>
                <a:gd name="connsiteY20" fmla="*/ 171731 h 283517"/>
                <a:gd name="connsiteX21" fmla="*/ 30782 w 295668"/>
                <a:gd name="connsiteY21" fmla="*/ 171731 h 283517"/>
                <a:gd name="connsiteX22" fmla="*/ 30782 w 295668"/>
                <a:gd name="connsiteY22" fmla="*/ 110167 h 283517"/>
                <a:gd name="connsiteX23" fmla="*/ 132849 w 295668"/>
                <a:gd name="connsiteY23" fmla="*/ 110167 h 283517"/>
                <a:gd name="connsiteX24" fmla="*/ 132849 w 295668"/>
                <a:gd name="connsiteY24" fmla="*/ 171731 h 28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5668" h="283517">
                  <a:moveTo>
                    <a:pt x="152290" y="88296"/>
                  </a:moveTo>
                  <a:lnTo>
                    <a:pt x="152290" y="26732"/>
                  </a:lnTo>
                  <a:lnTo>
                    <a:pt x="254356" y="26732"/>
                  </a:lnTo>
                  <a:lnTo>
                    <a:pt x="254356" y="44553"/>
                  </a:lnTo>
                  <a:lnTo>
                    <a:pt x="295668" y="0"/>
                  </a:lnTo>
                  <a:lnTo>
                    <a:pt x="0" y="0"/>
                  </a:lnTo>
                  <a:lnTo>
                    <a:pt x="0" y="13771"/>
                  </a:lnTo>
                  <a:lnTo>
                    <a:pt x="0" y="40503"/>
                  </a:lnTo>
                  <a:lnTo>
                    <a:pt x="0" y="268127"/>
                  </a:lnTo>
                  <a:cubicBezTo>
                    <a:pt x="0" y="276228"/>
                    <a:pt x="8101" y="283518"/>
                    <a:pt x="15391" y="283518"/>
                  </a:cubicBezTo>
                  <a:lnTo>
                    <a:pt x="32402" y="283518"/>
                  </a:lnTo>
                  <a:lnTo>
                    <a:pt x="59134" y="254356"/>
                  </a:lnTo>
                  <a:lnTo>
                    <a:pt x="30782" y="254356"/>
                  </a:lnTo>
                  <a:lnTo>
                    <a:pt x="30782" y="192792"/>
                  </a:lnTo>
                  <a:lnTo>
                    <a:pt x="116648" y="192792"/>
                  </a:lnTo>
                  <a:lnTo>
                    <a:pt x="152290" y="154720"/>
                  </a:lnTo>
                  <a:lnTo>
                    <a:pt x="152290" y="110167"/>
                  </a:lnTo>
                  <a:lnTo>
                    <a:pt x="193602" y="110167"/>
                  </a:lnTo>
                  <a:lnTo>
                    <a:pt x="213854" y="88296"/>
                  </a:lnTo>
                  <a:lnTo>
                    <a:pt x="152290" y="88296"/>
                  </a:lnTo>
                  <a:close/>
                  <a:moveTo>
                    <a:pt x="132849" y="171731"/>
                  </a:moveTo>
                  <a:lnTo>
                    <a:pt x="30782" y="171731"/>
                  </a:lnTo>
                  <a:lnTo>
                    <a:pt x="30782" y="110167"/>
                  </a:lnTo>
                  <a:lnTo>
                    <a:pt x="132849" y="110167"/>
                  </a:lnTo>
                  <a:lnTo>
                    <a:pt x="132849" y="171731"/>
                  </a:lnTo>
                  <a:close/>
                </a:path>
              </a:pathLst>
            </a:custGeom>
            <a:solidFill>
              <a:srgbClr val="FFFFFF"/>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19" name="Freeform: Shape 19">
              <a:extLst>
                <a:ext uri="{FF2B5EF4-FFF2-40B4-BE49-F238E27FC236}">
                  <a16:creationId xmlns:a16="http://schemas.microsoft.com/office/drawing/2014/main" id="{D18C738A-EEB5-FC9B-45E9-696987BB9656}"/>
                </a:ext>
              </a:extLst>
            </p:cNvPr>
            <p:cNvSpPr/>
            <p:nvPr/>
          </p:nvSpPr>
          <p:spPr>
            <a:xfrm>
              <a:off x="11208759" y="2504897"/>
              <a:ext cx="123127" cy="61564"/>
            </a:xfrm>
            <a:custGeom>
              <a:avLst/>
              <a:gdLst>
                <a:gd name="connsiteX0" fmla="*/ 107736 w 123127"/>
                <a:gd name="connsiteY0" fmla="*/ 0 h 61564"/>
                <a:gd name="connsiteX1" fmla="*/ 57513 w 123127"/>
                <a:gd name="connsiteY1" fmla="*/ 0 h 61564"/>
                <a:gd name="connsiteX2" fmla="*/ 0 w 123127"/>
                <a:gd name="connsiteY2" fmla="*/ 61564 h 61564"/>
                <a:gd name="connsiteX3" fmla="*/ 123128 w 123127"/>
                <a:gd name="connsiteY3" fmla="*/ 61564 h 61564"/>
                <a:gd name="connsiteX4" fmla="*/ 123128 w 123127"/>
                <a:gd name="connsiteY4" fmla="*/ 15391 h 61564"/>
                <a:gd name="connsiteX5" fmla="*/ 107736 w 123127"/>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7" h="61564">
                  <a:moveTo>
                    <a:pt x="107736" y="0"/>
                  </a:moveTo>
                  <a:lnTo>
                    <a:pt x="57513" y="0"/>
                  </a:lnTo>
                  <a:lnTo>
                    <a:pt x="0" y="61564"/>
                  </a:lnTo>
                  <a:lnTo>
                    <a:pt x="123128" y="61564"/>
                  </a:lnTo>
                  <a:lnTo>
                    <a:pt x="123128" y="15391"/>
                  </a:lnTo>
                  <a:cubicBezTo>
                    <a:pt x="123128" y="7290"/>
                    <a:pt x="117457" y="0"/>
                    <a:pt x="107736" y="0"/>
                  </a:cubicBezTo>
                  <a:close/>
                </a:path>
              </a:pathLst>
            </a:custGeom>
            <a:solidFill>
              <a:srgbClr val="FFFFFF"/>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20" name="Freeform: Shape 20">
              <a:extLst>
                <a:ext uri="{FF2B5EF4-FFF2-40B4-BE49-F238E27FC236}">
                  <a16:creationId xmlns:a16="http://schemas.microsoft.com/office/drawing/2014/main" id="{016AAAE6-EC77-658A-2914-34A5B8D8D66A}"/>
                </a:ext>
              </a:extLst>
            </p:cNvPr>
            <p:cNvSpPr/>
            <p:nvPr/>
          </p:nvSpPr>
          <p:spPr>
            <a:xfrm>
              <a:off x="10926875" y="2504897"/>
              <a:ext cx="353182" cy="61564"/>
            </a:xfrm>
            <a:custGeom>
              <a:avLst/>
              <a:gdLst>
                <a:gd name="connsiteX0" fmla="*/ 353182 w 353182"/>
                <a:gd name="connsiteY0" fmla="*/ 0 h 61564"/>
                <a:gd name="connsiteX1" fmla="*/ 15391 w 353182"/>
                <a:gd name="connsiteY1" fmla="*/ 0 h 61564"/>
                <a:gd name="connsiteX2" fmla="*/ 0 w 353182"/>
                <a:gd name="connsiteY2" fmla="*/ 15391 h 61564"/>
                <a:gd name="connsiteX3" fmla="*/ 0 w 353182"/>
                <a:gd name="connsiteY3" fmla="*/ 61564 h 61564"/>
                <a:gd name="connsiteX4" fmla="*/ 295668 w 353182"/>
                <a:gd name="connsiteY4" fmla="*/ 61564 h 61564"/>
                <a:gd name="connsiteX5" fmla="*/ 353182 w 353182"/>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182" h="61564">
                  <a:moveTo>
                    <a:pt x="353182" y="0"/>
                  </a:moveTo>
                  <a:lnTo>
                    <a:pt x="15391" y="0"/>
                  </a:lnTo>
                  <a:cubicBezTo>
                    <a:pt x="8101" y="0"/>
                    <a:pt x="0" y="7290"/>
                    <a:pt x="0" y="15391"/>
                  </a:cubicBezTo>
                  <a:lnTo>
                    <a:pt x="0" y="61564"/>
                  </a:lnTo>
                  <a:lnTo>
                    <a:pt x="295668" y="61564"/>
                  </a:lnTo>
                  <a:lnTo>
                    <a:pt x="353182" y="0"/>
                  </a:lnTo>
                  <a:close/>
                </a:path>
              </a:pathLst>
            </a:custGeom>
            <a:solidFill>
              <a:srgbClr val="FFFFFF"/>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21" name="Freeform: Shape 21">
              <a:extLst>
                <a:ext uri="{FF2B5EF4-FFF2-40B4-BE49-F238E27FC236}">
                  <a16:creationId xmlns:a16="http://schemas.microsoft.com/office/drawing/2014/main" id="{5B80EA6E-D7C4-D418-7A17-4325502404A5}"/>
                </a:ext>
              </a:extLst>
            </p:cNvPr>
            <p:cNvSpPr/>
            <p:nvPr/>
          </p:nvSpPr>
          <p:spPr>
            <a:xfrm>
              <a:off x="10926875" y="2853941"/>
              <a:ext cx="15390" cy="15391"/>
            </a:xfrm>
            <a:custGeom>
              <a:avLst/>
              <a:gdLst>
                <a:gd name="connsiteX0" fmla="*/ 0 w 15390"/>
                <a:gd name="connsiteY0" fmla="*/ 0 h 15391"/>
                <a:gd name="connsiteX1" fmla="*/ 15391 w 15390"/>
                <a:gd name="connsiteY1" fmla="*/ 15391 h 15391"/>
                <a:gd name="connsiteX2" fmla="*/ 0 w 15390"/>
                <a:gd name="connsiteY2" fmla="*/ 0 h 15391"/>
              </a:gdLst>
              <a:ahLst/>
              <a:cxnLst>
                <a:cxn ang="0">
                  <a:pos x="connsiteX0" y="connsiteY0"/>
                </a:cxn>
                <a:cxn ang="0">
                  <a:pos x="connsiteX1" y="connsiteY1"/>
                </a:cxn>
                <a:cxn ang="0">
                  <a:pos x="connsiteX2" y="connsiteY2"/>
                </a:cxn>
              </a:cxnLst>
              <a:rect l="l" t="t" r="r" b="b"/>
              <a:pathLst>
                <a:path w="15390" h="15391">
                  <a:moveTo>
                    <a:pt x="0" y="0"/>
                  </a:moveTo>
                  <a:cubicBezTo>
                    <a:pt x="0" y="8101"/>
                    <a:pt x="5670" y="15391"/>
                    <a:pt x="15391" y="15391"/>
                  </a:cubicBezTo>
                  <a:cubicBezTo>
                    <a:pt x="8101" y="15391"/>
                    <a:pt x="0" y="8101"/>
                    <a:pt x="0" y="0"/>
                  </a:cubicBezTo>
                  <a:close/>
                </a:path>
              </a:pathLst>
            </a:custGeom>
            <a:solidFill>
              <a:srgbClr val="A0A1A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22" name="Freeform: Shape 22">
              <a:extLst>
                <a:ext uri="{FF2B5EF4-FFF2-40B4-BE49-F238E27FC236}">
                  <a16:creationId xmlns:a16="http://schemas.microsoft.com/office/drawing/2014/main" id="{8E9D6F77-B2F1-CCB2-CDDF-A815F33F3E81}"/>
                </a:ext>
              </a:extLst>
            </p:cNvPr>
            <p:cNvSpPr/>
            <p:nvPr/>
          </p:nvSpPr>
          <p:spPr>
            <a:xfrm>
              <a:off x="10926875" y="2524239"/>
              <a:ext cx="15390" cy="15390"/>
            </a:xfrm>
            <a:custGeom>
              <a:avLst/>
              <a:gdLst>
                <a:gd name="connsiteX0" fmla="*/ 15391 w 15390"/>
                <a:gd name="connsiteY0" fmla="*/ 0 h 15390"/>
                <a:gd name="connsiteX1" fmla="*/ 0 w 15390"/>
                <a:gd name="connsiteY1" fmla="*/ 15391 h 15390"/>
                <a:gd name="connsiteX2" fmla="*/ 15391 w 15390"/>
                <a:gd name="connsiteY2" fmla="*/ 0 h 15390"/>
              </a:gdLst>
              <a:ahLst/>
              <a:cxnLst>
                <a:cxn ang="0">
                  <a:pos x="connsiteX0" y="connsiteY0"/>
                </a:cxn>
                <a:cxn ang="0">
                  <a:pos x="connsiteX1" y="connsiteY1"/>
                </a:cxn>
                <a:cxn ang="0">
                  <a:pos x="connsiteX2" y="connsiteY2"/>
                </a:cxn>
              </a:cxnLst>
              <a:rect l="l" t="t" r="r" b="b"/>
              <a:pathLst>
                <a:path w="15390" h="15390">
                  <a:moveTo>
                    <a:pt x="15391" y="0"/>
                  </a:moveTo>
                  <a:cubicBezTo>
                    <a:pt x="5670" y="0"/>
                    <a:pt x="0" y="7290"/>
                    <a:pt x="0" y="15391"/>
                  </a:cubicBezTo>
                  <a:cubicBezTo>
                    <a:pt x="0" y="7290"/>
                    <a:pt x="8101" y="0"/>
                    <a:pt x="15391" y="0"/>
                  </a:cubicBezTo>
                  <a:close/>
                </a:path>
              </a:pathLst>
            </a:custGeom>
            <a:solidFill>
              <a:srgbClr val="7A7A7A"/>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23" name="Freeform: Shape 23">
              <a:extLst>
                <a:ext uri="{FF2B5EF4-FFF2-40B4-BE49-F238E27FC236}">
                  <a16:creationId xmlns:a16="http://schemas.microsoft.com/office/drawing/2014/main" id="{E51CC430-4276-B55A-8466-D65BF02F40F7}"/>
                </a:ext>
              </a:extLst>
            </p:cNvPr>
            <p:cNvSpPr/>
            <p:nvPr/>
          </p:nvSpPr>
          <p:spPr>
            <a:xfrm>
              <a:off x="11140731" y="2630364"/>
              <a:ext cx="40502" cy="43742"/>
            </a:xfrm>
            <a:custGeom>
              <a:avLst/>
              <a:gdLst>
                <a:gd name="connsiteX0" fmla="*/ 40503 w 40502"/>
                <a:gd name="connsiteY0" fmla="*/ 43743 h 43742"/>
                <a:gd name="connsiteX1" fmla="*/ 40503 w 40502"/>
                <a:gd name="connsiteY1" fmla="*/ 0 h 43742"/>
                <a:gd name="connsiteX2" fmla="*/ 0 w 40502"/>
                <a:gd name="connsiteY2" fmla="*/ 43743 h 43742"/>
                <a:gd name="connsiteX3" fmla="*/ 40503 w 40502"/>
                <a:gd name="connsiteY3" fmla="*/ 43743 h 43742"/>
              </a:gdLst>
              <a:ahLst/>
              <a:cxnLst>
                <a:cxn ang="0">
                  <a:pos x="connsiteX0" y="connsiteY0"/>
                </a:cxn>
                <a:cxn ang="0">
                  <a:pos x="connsiteX1" y="connsiteY1"/>
                </a:cxn>
                <a:cxn ang="0">
                  <a:pos x="connsiteX2" y="connsiteY2"/>
                </a:cxn>
                <a:cxn ang="0">
                  <a:pos x="connsiteX3" y="connsiteY3"/>
                </a:cxn>
              </a:cxnLst>
              <a:rect l="l" t="t" r="r" b="b"/>
              <a:pathLst>
                <a:path w="40502" h="43742">
                  <a:moveTo>
                    <a:pt x="40503" y="43743"/>
                  </a:moveTo>
                  <a:lnTo>
                    <a:pt x="40503" y="0"/>
                  </a:lnTo>
                  <a:lnTo>
                    <a:pt x="0" y="43743"/>
                  </a:lnTo>
                  <a:lnTo>
                    <a:pt x="40503" y="43743"/>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24" name="Freeform: Shape 24">
              <a:extLst>
                <a:ext uri="{FF2B5EF4-FFF2-40B4-BE49-F238E27FC236}">
                  <a16:creationId xmlns:a16="http://schemas.microsoft.com/office/drawing/2014/main" id="{391723AA-8178-7E97-0B2E-D1C10A7336E4}"/>
                </a:ext>
              </a:extLst>
            </p:cNvPr>
            <p:cNvSpPr/>
            <p:nvPr/>
          </p:nvSpPr>
          <p:spPr>
            <a:xfrm>
              <a:off x="11079161" y="2612546"/>
              <a:ext cx="102066" cy="61563"/>
            </a:xfrm>
            <a:custGeom>
              <a:avLst/>
              <a:gdLst>
                <a:gd name="connsiteX0" fmla="*/ 0 w 102066"/>
                <a:gd name="connsiteY0" fmla="*/ 0 h 61563"/>
                <a:gd name="connsiteX1" fmla="*/ 0 w 102066"/>
                <a:gd name="connsiteY1" fmla="*/ 61564 h 61563"/>
                <a:gd name="connsiteX2" fmla="*/ 61564 w 102066"/>
                <a:gd name="connsiteY2" fmla="*/ 61564 h 61563"/>
                <a:gd name="connsiteX3" fmla="*/ 102066 w 102066"/>
                <a:gd name="connsiteY3" fmla="*/ 17821 h 61563"/>
                <a:gd name="connsiteX4" fmla="*/ 102066 w 102066"/>
                <a:gd name="connsiteY4" fmla="*/ 0 h 61563"/>
                <a:gd name="connsiteX5" fmla="*/ 0 w 102066"/>
                <a:gd name="connsiteY5" fmla="*/ 0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0"/>
                  </a:moveTo>
                  <a:lnTo>
                    <a:pt x="0" y="61564"/>
                  </a:lnTo>
                  <a:lnTo>
                    <a:pt x="61564" y="61564"/>
                  </a:lnTo>
                  <a:lnTo>
                    <a:pt x="102066" y="17821"/>
                  </a:lnTo>
                  <a:lnTo>
                    <a:pt x="102066" y="0"/>
                  </a:lnTo>
                  <a:lnTo>
                    <a:pt x="0" y="0"/>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25" name="Freeform: Shape 25">
              <a:extLst>
                <a:ext uri="{FF2B5EF4-FFF2-40B4-BE49-F238E27FC236}">
                  <a16:creationId xmlns:a16="http://schemas.microsoft.com/office/drawing/2014/main" id="{F248877F-9FBC-A9BA-6783-6341725DCF2B}"/>
                </a:ext>
              </a:extLst>
            </p:cNvPr>
            <p:cNvSpPr/>
            <p:nvPr/>
          </p:nvSpPr>
          <p:spPr>
            <a:xfrm>
              <a:off x="11079161" y="2695966"/>
              <a:ext cx="102066" cy="61563"/>
            </a:xfrm>
            <a:custGeom>
              <a:avLst/>
              <a:gdLst>
                <a:gd name="connsiteX0" fmla="*/ 0 w 102066"/>
                <a:gd name="connsiteY0" fmla="*/ 61564 h 61563"/>
                <a:gd name="connsiteX1" fmla="*/ 102066 w 102066"/>
                <a:gd name="connsiteY1" fmla="*/ 61564 h 61563"/>
                <a:gd name="connsiteX2" fmla="*/ 102066 w 102066"/>
                <a:gd name="connsiteY2" fmla="*/ 0 h 61563"/>
                <a:gd name="connsiteX3" fmla="*/ 41312 w 102066"/>
                <a:gd name="connsiteY3" fmla="*/ 0 h 61563"/>
                <a:gd name="connsiteX4" fmla="*/ 0 w 102066"/>
                <a:gd name="connsiteY4" fmla="*/ 44552 h 61563"/>
                <a:gd name="connsiteX5" fmla="*/ 0 w 102066"/>
                <a:gd name="connsiteY5" fmla="*/ 61564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61564"/>
                  </a:moveTo>
                  <a:lnTo>
                    <a:pt x="102066" y="61564"/>
                  </a:lnTo>
                  <a:lnTo>
                    <a:pt x="102066" y="0"/>
                  </a:lnTo>
                  <a:lnTo>
                    <a:pt x="41312" y="0"/>
                  </a:lnTo>
                  <a:lnTo>
                    <a:pt x="0" y="44552"/>
                  </a:lnTo>
                  <a:lnTo>
                    <a:pt x="0" y="61564"/>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26" name="Freeform: Shape 26">
              <a:extLst>
                <a:ext uri="{FF2B5EF4-FFF2-40B4-BE49-F238E27FC236}">
                  <a16:creationId xmlns:a16="http://schemas.microsoft.com/office/drawing/2014/main" id="{11B4E386-3EF5-79F6-05F4-4B935AA00896}"/>
                </a:ext>
              </a:extLst>
            </p:cNvPr>
            <p:cNvSpPr/>
            <p:nvPr/>
          </p:nvSpPr>
          <p:spPr>
            <a:xfrm>
              <a:off x="11079161" y="2695966"/>
              <a:ext cx="41312" cy="44552"/>
            </a:xfrm>
            <a:custGeom>
              <a:avLst/>
              <a:gdLst>
                <a:gd name="connsiteX0" fmla="*/ 0 w 41312"/>
                <a:gd name="connsiteY0" fmla="*/ 44552 h 44552"/>
                <a:gd name="connsiteX1" fmla="*/ 41312 w 41312"/>
                <a:gd name="connsiteY1" fmla="*/ 0 h 44552"/>
                <a:gd name="connsiteX2" fmla="*/ 0 w 41312"/>
                <a:gd name="connsiteY2" fmla="*/ 0 h 44552"/>
                <a:gd name="connsiteX3" fmla="*/ 0 w 41312"/>
                <a:gd name="connsiteY3" fmla="*/ 44552 h 44552"/>
              </a:gdLst>
              <a:ahLst/>
              <a:cxnLst>
                <a:cxn ang="0">
                  <a:pos x="connsiteX0" y="connsiteY0"/>
                </a:cxn>
                <a:cxn ang="0">
                  <a:pos x="connsiteX1" y="connsiteY1"/>
                </a:cxn>
                <a:cxn ang="0">
                  <a:pos x="connsiteX2" y="connsiteY2"/>
                </a:cxn>
                <a:cxn ang="0">
                  <a:pos x="connsiteX3" y="connsiteY3"/>
                </a:cxn>
              </a:cxnLst>
              <a:rect l="l" t="t" r="r" b="b"/>
              <a:pathLst>
                <a:path w="41312" h="44552">
                  <a:moveTo>
                    <a:pt x="0" y="44552"/>
                  </a:moveTo>
                  <a:lnTo>
                    <a:pt x="41312" y="0"/>
                  </a:lnTo>
                  <a:lnTo>
                    <a:pt x="0" y="0"/>
                  </a:lnTo>
                  <a:lnTo>
                    <a:pt x="0" y="44552"/>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27" name="Freeform: Shape 27">
              <a:extLst>
                <a:ext uri="{FF2B5EF4-FFF2-40B4-BE49-F238E27FC236}">
                  <a16:creationId xmlns:a16="http://schemas.microsoft.com/office/drawing/2014/main" id="{9F7EF635-E0C7-3ED4-1488-00CD27C5B3E4}"/>
                </a:ext>
              </a:extLst>
            </p:cNvPr>
            <p:cNvSpPr/>
            <p:nvPr/>
          </p:nvSpPr>
          <p:spPr>
            <a:xfrm>
              <a:off x="10957660" y="2695966"/>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28" name="Freeform: Shape 28">
              <a:extLst>
                <a:ext uri="{FF2B5EF4-FFF2-40B4-BE49-F238E27FC236}">
                  <a16:creationId xmlns:a16="http://schemas.microsoft.com/office/drawing/2014/main" id="{87B1BD6F-DE23-DC5D-8F09-5E0D4F1B026D}"/>
                </a:ext>
              </a:extLst>
            </p:cNvPr>
            <p:cNvSpPr/>
            <p:nvPr/>
          </p:nvSpPr>
          <p:spPr>
            <a:xfrm>
              <a:off x="10986002" y="2778601"/>
              <a:ext cx="73714" cy="61563"/>
            </a:xfrm>
            <a:custGeom>
              <a:avLst/>
              <a:gdLst>
                <a:gd name="connsiteX0" fmla="*/ 73714 w 73714"/>
                <a:gd name="connsiteY0" fmla="*/ 61564 h 61563"/>
                <a:gd name="connsiteX1" fmla="*/ 73714 w 73714"/>
                <a:gd name="connsiteY1" fmla="*/ 0 h 61563"/>
                <a:gd name="connsiteX2" fmla="*/ 57513 w 73714"/>
                <a:gd name="connsiteY2" fmla="*/ 0 h 61563"/>
                <a:gd name="connsiteX3" fmla="*/ 0 w 73714"/>
                <a:gd name="connsiteY3" fmla="*/ 61564 h 61563"/>
                <a:gd name="connsiteX4" fmla="*/ 73714 w 7371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14" h="61563">
                  <a:moveTo>
                    <a:pt x="73714" y="61564"/>
                  </a:moveTo>
                  <a:lnTo>
                    <a:pt x="73714" y="0"/>
                  </a:lnTo>
                  <a:lnTo>
                    <a:pt x="57513" y="0"/>
                  </a:lnTo>
                  <a:lnTo>
                    <a:pt x="0" y="61564"/>
                  </a:lnTo>
                  <a:lnTo>
                    <a:pt x="73714" y="61564"/>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29" name="Freeform: Shape 29">
              <a:extLst>
                <a:ext uri="{FF2B5EF4-FFF2-40B4-BE49-F238E27FC236}">
                  <a16:creationId xmlns:a16="http://schemas.microsoft.com/office/drawing/2014/main" id="{23D2D812-BC1A-8058-159A-567B50FC85F3}"/>
                </a:ext>
              </a:extLst>
            </p:cNvPr>
            <p:cNvSpPr/>
            <p:nvPr/>
          </p:nvSpPr>
          <p:spPr>
            <a:xfrm>
              <a:off x="10957660" y="2778601"/>
              <a:ext cx="85864" cy="61563"/>
            </a:xfrm>
            <a:custGeom>
              <a:avLst/>
              <a:gdLst>
                <a:gd name="connsiteX0" fmla="*/ 0 w 85864"/>
                <a:gd name="connsiteY0" fmla="*/ 61564 h 61563"/>
                <a:gd name="connsiteX1" fmla="*/ 28352 w 85864"/>
                <a:gd name="connsiteY1" fmla="*/ 61564 h 61563"/>
                <a:gd name="connsiteX2" fmla="*/ 85865 w 85864"/>
                <a:gd name="connsiteY2" fmla="*/ 0 h 61563"/>
                <a:gd name="connsiteX3" fmla="*/ 0 w 85864"/>
                <a:gd name="connsiteY3" fmla="*/ 0 h 61563"/>
                <a:gd name="connsiteX4" fmla="*/ 0 w 8586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64" h="61563">
                  <a:moveTo>
                    <a:pt x="0" y="61564"/>
                  </a:moveTo>
                  <a:lnTo>
                    <a:pt x="28352" y="61564"/>
                  </a:lnTo>
                  <a:lnTo>
                    <a:pt x="85865" y="0"/>
                  </a:lnTo>
                  <a:lnTo>
                    <a:pt x="0" y="0"/>
                  </a:lnTo>
                  <a:lnTo>
                    <a:pt x="0" y="61564"/>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30" name="Freeform: Shape 30">
              <a:extLst>
                <a:ext uri="{FF2B5EF4-FFF2-40B4-BE49-F238E27FC236}">
                  <a16:creationId xmlns:a16="http://schemas.microsoft.com/office/drawing/2014/main" id="{7AB2B546-5B80-067C-B5B8-6FF5411FD31C}"/>
                </a:ext>
              </a:extLst>
            </p:cNvPr>
            <p:cNvSpPr/>
            <p:nvPr/>
          </p:nvSpPr>
          <p:spPr>
            <a:xfrm>
              <a:off x="11200661" y="2695966"/>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31" name="Freeform: Shape 31">
              <a:extLst>
                <a:ext uri="{FF2B5EF4-FFF2-40B4-BE49-F238E27FC236}">
                  <a16:creationId xmlns:a16="http://schemas.microsoft.com/office/drawing/2014/main" id="{B2DBF7B1-D881-5143-4D48-BF935C7E801C}"/>
                </a:ext>
              </a:extLst>
            </p:cNvPr>
            <p:cNvSpPr/>
            <p:nvPr/>
          </p:nvSpPr>
          <p:spPr>
            <a:xfrm>
              <a:off x="11200661" y="2612546"/>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32" name="Freeform: Shape 32">
              <a:extLst>
                <a:ext uri="{FF2B5EF4-FFF2-40B4-BE49-F238E27FC236}">
                  <a16:creationId xmlns:a16="http://schemas.microsoft.com/office/drawing/2014/main" id="{B38D01E1-2A73-8F7E-4290-76099D0594BD}"/>
                </a:ext>
              </a:extLst>
            </p:cNvPr>
            <p:cNvSpPr/>
            <p:nvPr/>
          </p:nvSpPr>
          <p:spPr>
            <a:xfrm>
              <a:off x="10957660" y="2695966"/>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33" name="Freeform: Shape 33">
              <a:extLst>
                <a:ext uri="{FF2B5EF4-FFF2-40B4-BE49-F238E27FC236}">
                  <a16:creationId xmlns:a16="http://schemas.microsoft.com/office/drawing/2014/main" id="{5B145DC6-8E63-D75E-707E-5233A34312B7}"/>
                </a:ext>
              </a:extLst>
            </p:cNvPr>
            <p:cNvSpPr/>
            <p:nvPr/>
          </p:nvSpPr>
          <p:spPr>
            <a:xfrm>
              <a:off x="11079161" y="2778601"/>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34" name="Freeform: Shape 34">
              <a:extLst>
                <a:ext uri="{FF2B5EF4-FFF2-40B4-BE49-F238E27FC236}">
                  <a16:creationId xmlns:a16="http://schemas.microsoft.com/office/drawing/2014/main" id="{01702A09-68CC-6971-2408-1E6E9CC1C2E0}"/>
                </a:ext>
              </a:extLst>
            </p:cNvPr>
            <p:cNvSpPr/>
            <p:nvPr/>
          </p:nvSpPr>
          <p:spPr>
            <a:xfrm>
              <a:off x="11200661" y="2778601"/>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sp>
          <p:nvSpPr>
            <p:cNvPr id="35" name="Freeform: Shape 35">
              <a:extLst>
                <a:ext uri="{FF2B5EF4-FFF2-40B4-BE49-F238E27FC236}">
                  <a16:creationId xmlns:a16="http://schemas.microsoft.com/office/drawing/2014/main" id="{7943310F-1C39-7D23-22B0-C88128601992}"/>
                </a:ext>
              </a:extLst>
            </p:cNvPr>
            <p:cNvSpPr/>
            <p:nvPr/>
          </p:nvSpPr>
          <p:spPr>
            <a:xfrm>
              <a:off x="10957660" y="2612546"/>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chemeClr val="accent2"/>
            </a:solidFill>
            <a:ln w="9331" cap="flat">
              <a:noFill/>
              <a:prstDash val="solid"/>
              <a:miter/>
            </a:ln>
          </p:spPr>
          <p:txBody>
            <a:bodyPr rtlCol="0" anchor="ctr"/>
            <a:lstStyle/>
            <a:p>
              <a:pPr defTabSz="914093">
                <a:defRPr/>
              </a:pPr>
              <a:endParaRPr lang="en-US" sz="1764" kern="0">
                <a:solidFill>
                  <a:srgbClr val="000000"/>
                </a:solidFill>
                <a:latin typeface="Segoe UI"/>
              </a:endParaRPr>
            </a:p>
          </p:txBody>
        </p:sp>
      </p:grpSp>
      <p:sp>
        <p:nvSpPr>
          <p:cNvPr id="36" name="Rectangle 35">
            <a:extLst>
              <a:ext uri="{FF2B5EF4-FFF2-40B4-BE49-F238E27FC236}">
                <a16:creationId xmlns:a16="http://schemas.microsoft.com/office/drawing/2014/main" id="{61191245-7877-73B1-AC10-194F0F556E12}"/>
              </a:ext>
            </a:extLst>
          </p:cNvPr>
          <p:cNvSpPr/>
          <p:nvPr/>
        </p:nvSpPr>
        <p:spPr>
          <a:xfrm>
            <a:off x="10158306" y="5040008"/>
            <a:ext cx="339709" cy="249234"/>
          </a:xfrm>
          <a:prstGeom prst="rect">
            <a:avLst/>
          </a:prstGeom>
        </p:spPr>
        <p:txBody>
          <a:bodyPr wrap="square" lIns="0" tIns="0" rIns="0" bIns="0">
            <a:spAutoFit/>
          </a:bodyPr>
          <a:lstStyle/>
          <a:p>
            <a:pPr algn="ctr" defTabSz="932192" fontAlgn="base">
              <a:lnSpc>
                <a:spcPct val="90000"/>
              </a:lnSpc>
              <a:spcBef>
                <a:spcPct val="0"/>
              </a:spcBef>
              <a:spcAft>
                <a:spcPct val="0"/>
              </a:spcAft>
              <a:defRPr/>
            </a:pPr>
            <a:r>
              <a:rPr lang="en-US" sz="900">
                <a:solidFill>
                  <a:srgbClr val="FFFFFF"/>
                </a:solidFill>
                <a:latin typeface="Segoe UI"/>
                <a:ea typeface="Segoe UI" pitchFamily="34" charset="0"/>
                <a:cs typeface="Segoe UI" pitchFamily="34" charset="0"/>
              </a:rPr>
              <a:t>Event </a:t>
            </a:r>
            <a:br>
              <a:rPr lang="en-US" sz="900">
                <a:solidFill>
                  <a:srgbClr val="FFFFFF"/>
                </a:solidFill>
                <a:latin typeface="Segoe UI"/>
                <a:ea typeface="Segoe UI" pitchFamily="34" charset="0"/>
                <a:cs typeface="Segoe UI" pitchFamily="34" charset="0"/>
              </a:rPr>
            </a:br>
            <a:r>
              <a:rPr lang="en-US" sz="900">
                <a:solidFill>
                  <a:srgbClr val="FFFFFF"/>
                </a:solidFill>
                <a:latin typeface="Segoe UI"/>
                <a:ea typeface="Segoe UI" pitchFamily="34" charset="0"/>
                <a:cs typeface="Segoe UI" pitchFamily="34" charset="0"/>
              </a:rPr>
              <a:t>Hubs</a:t>
            </a:r>
          </a:p>
        </p:txBody>
      </p:sp>
      <p:sp>
        <p:nvSpPr>
          <p:cNvPr id="37" name="Rectangle 36">
            <a:extLst>
              <a:ext uri="{FF2B5EF4-FFF2-40B4-BE49-F238E27FC236}">
                <a16:creationId xmlns:a16="http://schemas.microsoft.com/office/drawing/2014/main" id="{3E25781A-59C5-83B4-83E5-82149BA88A6D}"/>
              </a:ext>
            </a:extLst>
          </p:cNvPr>
          <p:cNvSpPr/>
          <p:nvPr/>
        </p:nvSpPr>
        <p:spPr>
          <a:xfrm>
            <a:off x="10700786" y="5027425"/>
            <a:ext cx="469754" cy="249234"/>
          </a:xfrm>
          <a:prstGeom prst="rect">
            <a:avLst/>
          </a:prstGeom>
        </p:spPr>
        <p:txBody>
          <a:bodyPr wrap="square" lIns="0" tIns="0" rIns="0" bIns="0">
            <a:spAutoFit/>
          </a:bodyPr>
          <a:lstStyle/>
          <a:p>
            <a:pPr algn="ctr" defTabSz="932192" fontAlgn="base">
              <a:lnSpc>
                <a:spcPct val="90000"/>
              </a:lnSpc>
              <a:spcBef>
                <a:spcPct val="0"/>
              </a:spcBef>
              <a:spcAft>
                <a:spcPct val="0"/>
              </a:spcAft>
              <a:defRPr/>
            </a:pPr>
            <a:r>
              <a:rPr lang="en-US" sz="900">
                <a:solidFill>
                  <a:srgbClr val="FFFFFF"/>
                </a:solidFill>
                <a:latin typeface="Segoe UI"/>
                <a:ea typeface="Segoe UI" pitchFamily="34" charset="0"/>
                <a:cs typeface="Segoe UI" pitchFamily="34" charset="0"/>
              </a:rPr>
              <a:t>Storage </a:t>
            </a:r>
            <a:br>
              <a:rPr lang="en-US" sz="900">
                <a:solidFill>
                  <a:srgbClr val="FFFFFF"/>
                </a:solidFill>
                <a:latin typeface="Segoe UI"/>
                <a:ea typeface="Segoe UI" pitchFamily="34" charset="0"/>
                <a:cs typeface="Segoe UI" pitchFamily="34" charset="0"/>
              </a:rPr>
            </a:br>
            <a:r>
              <a:rPr lang="en-US" sz="900">
                <a:solidFill>
                  <a:srgbClr val="FFFFFF"/>
                </a:solidFill>
                <a:latin typeface="Segoe UI"/>
                <a:ea typeface="Segoe UI" pitchFamily="34" charset="0"/>
                <a:cs typeface="Segoe UI" pitchFamily="34" charset="0"/>
              </a:rPr>
              <a:t>Queue</a:t>
            </a:r>
          </a:p>
        </p:txBody>
      </p:sp>
      <p:sp>
        <p:nvSpPr>
          <p:cNvPr id="38" name="Rectangle 37">
            <a:extLst>
              <a:ext uri="{FF2B5EF4-FFF2-40B4-BE49-F238E27FC236}">
                <a16:creationId xmlns:a16="http://schemas.microsoft.com/office/drawing/2014/main" id="{9B181CAB-9CF7-285D-89D2-B27E551B6177}"/>
              </a:ext>
            </a:extLst>
          </p:cNvPr>
          <p:cNvSpPr/>
          <p:nvPr/>
        </p:nvSpPr>
        <p:spPr>
          <a:xfrm>
            <a:off x="10798942" y="3512621"/>
            <a:ext cx="328121" cy="249234"/>
          </a:xfrm>
          <a:prstGeom prst="rect">
            <a:avLst/>
          </a:prstGeom>
        </p:spPr>
        <p:txBody>
          <a:bodyPr wrap="square" lIns="0" tIns="0" rIns="0" bIns="0">
            <a:spAutoFit/>
          </a:bodyPr>
          <a:lstStyle/>
          <a:p>
            <a:pPr algn="ctr" defTabSz="932192" fontAlgn="base">
              <a:lnSpc>
                <a:spcPct val="90000"/>
              </a:lnSpc>
              <a:spcBef>
                <a:spcPct val="0"/>
              </a:spcBef>
              <a:spcAft>
                <a:spcPct val="0"/>
              </a:spcAft>
              <a:defRPr/>
            </a:pPr>
            <a:r>
              <a:rPr lang="en-US" sz="900">
                <a:solidFill>
                  <a:srgbClr val="FFFFFF"/>
                </a:solidFill>
                <a:latin typeface="Segoe UI"/>
                <a:ea typeface="Segoe UI" pitchFamily="34" charset="0"/>
                <a:cs typeface="Segoe UI" pitchFamily="34" charset="0"/>
              </a:rPr>
              <a:t>Logic</a:t>
            </a:r>
            <a:br>
              <a:rPr lang="en-US" sz="900">
                <a:solidFill>
                  <a:srgbClr val="FFFFFF"/>
                </a:solidFill>
                <a:latin typeface="Segoe UI"/>
                <a:ea typeface="Segoe UI" pitchFamily="34" charset="0"/>
                <a:cs typeface="Segoe UI" pitchFamily="34" charset="0"/>
              </a:rPr>
            </a:br>
            <a:r>
              <a:rPr lang="en-US" sz="900">
                <a:solidFill>
                  <a:srgbClr val="FFFFFF"/>
                </a:solidFill>
                <a:latin typeface="Segoe UI"/>
                <a:ea typeface="Segoe UI" pitchFamily="34" charset="0"/>
                <a:cs typeface="Segoe UI" pitchFamily="34" charset="0"/>
              </a:rPr>
              <a:t>Apps</a:t>
            </a:r>
          </a:p>
        </p:txBody>
      </p:sp>
      <p:sp>
        <p:nvSpPr>
          <p:cNvPr id="39" name="Rectangle 38">
            <a:extLst>
              <a:ext uri="{FF2B5EF4-FFF2-40B4-BE49-F238E27FC236}">
                <a16:creationId xmlns:a16="http://schemas.microsoft.com/office/drawing/2014/main" id="{28E95B3B-13A6-9398-BEC2-45D5F39BF52C}"/>
              </a:ext>
            </a:extLst>
          </p:cNvPr>
          <p:cNvSpPr/>
          <p:nvPr/>
        </p:nvSpPr>
        <p:spPr>
          <a:xfrm>
            <a:off x="10657964" y="2463378"/>
            <a:ext cx="586554" cy="124618"/>
          </a:xfrm>
          <a:prstGeom prst="rect">
            <a:avLst/>
          </a:prstGeom>
        </p:spPr>
        <p:txBody>
          <a:bodyPr wrap="square" lIns="0" tIns="0" rIns="0" bIns="0">
            <a:spAutoFit/>
          </a:bodyPr>
          <a:lstStyle/>
          <a:p>
            <a:pPr algn="ctr" defTabSz="932192" fontAlgn="base">
              <a:lnSpc>
                <a:spcPct val="90000"/>
              </a:lnSpc>
              <a:spcBef>
                <a:spcPct val="0"/>
              </a:spcBef>
              <a:spcAft>
                <a:spcPct val="0"/>
              </a:spcAft>
              <a:defRPr/>
            </a:pPr>
            <a:r>
              <a:rPr lang="en-US" sz="900">
                <a:solidFill>
                  <a:srgbClr val="FFFFFF"/>
                </a:solidFill>
                <a:latin typeface="Segoe UI"/>
                <a:ea typeface="Segoe UI" pitchFamily="34" charset="0"/>
                <a:cs typeface="Segoe UI" pitchFamily="34" charset="0"/>
              </a:rPr>
              <a:t>Functions</a:t>
            </a:r>
          </a:p>
        </p:txBody>
      </p:sp>
      <p:sp>
        <p:nvSpPr>
          <p:cNvPr id="40" name="Rectangle 39">
            <a:extLst>
              <a:ext uri="{FF2B5EF4-FFF2-40B4-BE49-F238E27FC236}">
                <a16:creationId xmlns:a16="http://schemas.microsoft.com/office/drawing/2014/main" id="{29CB0E68-F58F-3C7E-95C4-7932D2643847}"/>
              </a:ext>
            </a:extLst>
          </p:cNvPr>
          <p:cNvSpPr/>
          <p:nvPr/>
        </p:nvSpPr>
        <p:spPr>
          <a:xfrm>
            <a:off x="10024487" y="6175144"/>
            <a:ext cx="673664" cy="249234"/>
          </a:xfrm>
          <a:prstGeom prst="rect">
            <a:avLst/>
          </a:prstGeom>
        </p:spPr>
        <p:txBody>
          <a:bodyPr wrap="square" lIns="0" tIns="0" rIns="0" bIns="0">
            <a:spAutoFit/>
          </a:bodyPr>
          <a:lstStyle/>
          <a:p>
            <a:pPr algn="ctr" defTabSz="932192" fontAlgn="base">
              <a:lnSpc>
                <a:spcPct val="90000"/>
              </a:lnSpc>
              <a:spcBef>
                <a:spcPct val="0"/>
              </a:spcBef>
              <a:spcAft>
                <a:spcPct val="0"/>
              </a:spcAft>
              <a:defRPr/>
            </a:pPr>
            <a:r>
              <a:rPr lang="en-US" sz="900">
                <a:solidFill>
                  <a:srgbClr val="FFFFFF"/>
                </a:solidFill>
                <a:latin typeface="Segoe UI"/>
                <a:ea typeface="Segoe UI" pitchFamily="34" charset="0"/>
                <a:cs typeface="Segoe UI" pitchFamily="34" charset="0"/>
              </a:rPr>
              <a:t>WebHooks</a:t>
            </a:r>
            <a:br>
              <a:rPr lang="en-US" sz="900">
                <a:solidFill>
                  <a:srgbClr val="FFFFFF"/>
                </a:solidFill>
                <a:latin typeface="Segoe UI"/>
                <a:ea typeface="Segoe UI" pitchFamily="34" charset="0"/>
                <a:cs typeface="Segoe UI" pitchFamily="34" charset="0"/>
              </a:rPr>
            </a:br>
            <a:r>
              <a:rPr lang="en-US" sz="900">
                <a:solidFill>
                  <a:srgbClr val="FFFFFF"/>
                </a:solidFill>
                <a:latin typeface="Segoe UI"/>
                <a:ea typeface="Segoe UI" pitchFamily="34" charset="0"/>
                <a:cs typeface="Segoe UI" pitchFamily="34" charset="0"/>
              </a:rPr>
              <a:t>(anything)</a:t>
            </a:r>
          </a:p>
        </p:txBody>
      </p:sp>
      <p:sp>
        <p:nvSpPr>
          <p:cNvPr id="41" name="Rectangle 40">
            <a:extLst>
              <a:ext uri="{FF2B5EF4-FFF2-40B4-BE49-F238E27FC236}">
                <a16:creationId xmlns:a16="http://schemas.microsoft.com/office/drawing/2014/main" id="{FA3693DD-173D-3E55-4905-DF4D334A40AE}"/>
              </a:ext>
            </a:extLst>
          </p:cNvPr>
          <p:cNvSpPr/>
          <p:nvPr/>
        </p:nvSpPr>
        <p:spPr>
          <a:xfrm>
            <a:off x="10641964" y="6177626"/>
            <a:ext cx="725930" cy="249234"/>
          </a:xfrm>
          <a:prstGeom prst="rect">
            <a:avLst/>
          </a:prstGeom>
        </p:spPr>
        <p:txBody>
          <a:bodyPr wrap="square" lIns="0" tIns="0" rIns="0" bIns="0">
            <a:spAutoFit/>
          </a:bodyPr>
          <a:lstStyle/>
          <a:p>
            <a:pPr algn="ctr" defTabSz="932192" fontAlgn="base">
              <a:lnSpc>
                <a:spcPct val="90000"/>
              </a:lnSpc>
              <a:spcBef>
                <a:spcPct val="0"/>
              </a:spcBef>
              <a:spcAft>
                <a:spcPct val="0"/>
              </a:spcAft>
              <a:defRPr/>
            </a:pPr>
            <a:r>
              <a:rPr lang="en-US" sz="900">
                <a:solidFill>
                  <a:srgbClr val="FFFFFF"/>
                </a:solidFill>
                <a:latin typeface="Segoe UI"/>
                <a:ea typeface="Segoe UI" pitchFamily="34" charset="0"/>
                <a:cs typeface="Segoe UI" pitchFamily="34" charset="0"/>
              </a:rPr>
              <a:t>Azure</a:t>
            </a:r>
            <a:br>
              <a:rPr lang="en-US" sz="900">
                <a:solidFill>
                  <a:srgbClr val="FFFFFF"/>
                </a:solidFill>
                <a:latin typeface="Segoe UI"/>
                <a:ea typeface="Segoe UI" pitchFamily="34" charset="0"/>
                <a:cs typeface="Segoe UI" pitchFamily="34" charset="0"/>
              </a:rPr>
            </a:br>
            <a:r>
              <a:rPr lang="en-US" sz="900">
                <a:solidFill>
                  <a:srgbClr val="FFFFFF"/>
                </a:solidFill>
                <a:latin typeface="Segoe UI"/>
                <a:ea typeface="Segoe UI" pitchFamily="34" charset="0"/>
                <a:cs typeface="Segoe UI" pitchFamily="34" charset="0"/>
              </a:rPr>
              <a:t>Automation</a:t>
            </a:r>
          </a:p>
        </p:txBody>
      </p:sp>
      <p:sp>
        <p:nvSpPr>
          <p:cNvPr id="42" name="Rectangle 41">
            <a:extLst>
              <a:ext uri="{FF2B5EF4-FFF2-40B4-BE49-F238E27FC236}">
                <a16:creationId xmlns:a16="http://schemas.microsoft.com/office/drawing/2014/main" id="{629A07D9-3F97-54C2-3B58-9BADD759B76B}"/>
              </a:ext>
            </a:extLst>
          </p:cNvPr>
          <p:cNvSpPr/>
          <p:nvPr/>
        </p:nvSpPr>
        <p:spPr>
          <a:xfrm>
            <a:off x="9326724" y="6182484"/>
            <a:ext cx="760775" cy="249234"/>
          </a:xfrm>
          <a:prstGeom prst="rect">
            <a:avLst/>
          </a:prstGeom>
        </p:spPr>
        <p:txBody>
          <a:bodyPr wrap="square" lIns="0" tIns="0" rIns="0" bIns="0">
            <a:spAutoFit/>
          </a:bodyPr>
          <a:lstStyle/>
          <a:p>
            <a:pPr algn="ctr" defTabSz="932192" fontAlgn="base">
              <a:lnSpc>
                <a:spcPct val="90000"/>
              </a:lnSpc>
              <a:spcBef>
                <a:spcPct val="0"/>
              </a:spcBef>
              <a:spcAft>
                <a:spcPct val="0"/>
              </a:spcAft>
              <a:defRPr/>
            </a:pPr>
            <a:r>
              <a:rPr lang="en-US" sz="900">
                <a:solidFill>
                  <a:srgbClr val="FFFFFF"/>
                </a:solidFill>
                <a:latin typeface="Segoe UI"/>
                <a:ea typeface="Segoe UI" pitchFamily="34" charset="0"/>
                <a:cs typeface="Segoe UI" pitchFamily="34" charset="0"/>
              </a:rPr>
              <a:t>Hybrid </a:t>
            </a:r>
            <a:br>
              <a:rPr lang="en-US" sz="900">
                <a:solidFill>
                  <a:srgbClr val="FFFFFF"/>
                </a:solidFill>
                <a:latin typeface="Segoe UI"/>
                <a:ea typeface="Segoe UI" pitchFamily="34" charset="0"/>
                <a:cs typeface="Segoe UI" pitchFamily="34" charset="0"/>
              </a:rPr>
            </a:br>
            <a:r>
              <a:rPr lang="en-US" sz="900">
                <a:solidFill>
                  <a:srgbClr val="FFFFFF"/>
                </a:solidFill>
                <a:latin typeface="Segoe UI"/>
                <a:ea typeface="Segoe UI" pitchFamily="34" charset="0"/>
                <a:cs typeface="Segoe UI" pitchFamily="34" charset="0"/>
              </a:rPr>
              <a:t>Connections</a:t>
            </a:r>
          </a:p>
        </p:txBody>
      </p:sp>
      <p:pic>
        <p:nvPicPr>
          <p:cNvPr id="43" name="Automation" descr=" Automation">
            <a:extLst>
              <a:ext uri="{FF2B5EF4-FFF2-40B4-BE49-F238E27FC236}">
                <a16:creationId xmlns:a16="http://schemas.microsoft.com/office/drawing/2014/main" id="{A5C63CBD-D743-A1BD-EF12-9F064D928389}"/>
              </a:ext>
            </a:extLst>
          </p:cNvPr>
          <p:cNvPicPr>
            <a:picLocks noChangeAspect="1"/>
          </p:cNvPicPr>
          <p:nvPr/>
        </p:nvPicPr>
        <p:blipFill>
          <a:blip r:embed="rId7">
            <a:lum bright="100000"/>
            <a:extLst>
              <a:ext uri="{28A0092B-C50C-407E-A947-70E740481C1C}">
                <a14:useLocalDpi xmlns:a14="http://schemas.microsoft.com/office/drawing/2010/main" val="0"/>
              </a:ext>
            </a:extLst>
          </a:blip>
          <a:stretch>
            <a:fillRect/>
          </a:stretch>
        </p:blipFill>
        <p:spPr>
          <a:xfrm>
            <a:off x="10709897" y="5582741"/>
            <a:ext cx="528489" cy="499632"/>
          </a:xfrm>
          <a:prstGeom prst="rect">
            <a:avLst/>
          </a:prstGeom>
        </p:spPr>
      </p:pic>
      <p:pic>
        <p:nvPicPr>
          <p:cNvPr id="44" name="Picture 6" descr="API Integrations | CirrusOps - Custom Cloud Software Applications">
            <a:extLst>
              <a:ext uri="{FF2B5EF4-FFF2-40B4-BE49-F238E27FC236}">
                <a16:creationId xmlns:a16="http://schemas.microsoft.com/office/drawing/2014/main" id="{06957380-B9F9-029A-E7EE-6499B18EE9F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106215" y="5589292"/>
            <a:ext cx="483685" cy="499632"/>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33ECA0F6-76C7-A7F0-3357-F16E79B3D9C4}"/>
              </a:ext>
              <a:ext uri="{C183D7F6-B498-43B3-948B-1728B52AA6E4}">
                <adec:decorative xmlns:adec="http://schemas.microsoft.com/office/drawing/2017/decorative" val="1"/>
              </a:ext>
            </a:extLst>
          </p:cNvPr>
          <p:cNvCxnSpPr>
            <a:cxnSpLocks/>
            <a:endCxn id="48" idx="1"/>
          </p:cNvCxnSpPr>
          <p:nvPr/>
        </p:nvCxnSpPr>
        <p:spPr>
          <a:xfrm>
            <a:off x="3193989" y="4439640"/>
            <a:ext cx="1603299" cy="0"/>
          </a:xfrm>
          <a:prstGeom prst="straightConnector1">
            <a:avLst/>
          </a:prstGeom>
          <a:noFill/>
          <a:ln w="9525" cap="flat" cmpd="sng" algn="ctr">
            <a:solidFill>
              <a:srgbClr val="000000"/>
            </a:solidFill>
            <a:prstDash val="solid"/>
            <a:headEnd type="none" w="lg" len="med"/>
            <a:tailEnd type="triangle"/>
          </a:ln>
          <a:effectLst/>
        </p:spPr>
      </p:cxnSp>
      <p:cxnSp>
        <p:nvCxnSpPr>
          <p:cNvPr id="46" name="Straight Arrow Connector 45">
            <a:extLst>
              <a:ext uri="{FF2B5EF4-FFF2-40B4-BE49-F238E27FC236}">
                <a16:creationId xmlns:a16="http://schemas.microsoft.com/office/drawing/2014/main" id="{FF5BB3C4-4F4D-E17A-F395-0286CB172E6D}"/>
              </a:ext>
              <a:ext uri="{C183D7F6-B498-43B3-948B-1728B52AA6E4}">
                <adec:decorative xmlns:adec="http://schemas.microsoft.com/office/drawing/2017/decorative" val="1"/>
              </a:ext>
            </a:extLst>
          </p:cNvPr>
          <p:cNvCxnSpPr>
            <a:cxnSpLocks/>
            <a:stCxn id="48" idx="3"/>
          </p:cNvCxnSpPr>
          <p:nvPr/>
        </p:nvCxnSpPr>
        <p:spPr>
          <a:xfrm>
            <a:off x="5623842" y="4439640"/>
            <a:ext cx="1603299" cy="0"/>
          </a:xfrm>
          <a:prstGeom prst="straightConnector1">
            <a:avLst/>
          </a:prstGeom>
          <a:noFill/>
          <a:ln w="9525" cap="flat" cmpd="sng" algn="ctr">
            <a:solidFill>
              <a:srgbClr val="000000"/>
            </a:solidFill>
            <a:prstDash val="solid"/>
            <a:headEnd type="none" w="lg" len="med"/>
            <a:tailEnd type="triangle"/>
          </a:ln>
          <a:effectLst/>
        </p:spPr>
      </p:cxnSp>
      <p:sp>
        <p:nvSpPr>
          <p:cNvPr id="47" name="Rectangle 46">
            <a:extLst>
              <a:ext uri="{FF2B5EF4-FFF2-40B4-BE49-F238E27FC236}">
                <a16:creationId xmlns:a16="http://schemas.microsoft.com/office/drawing/2014/main" id="{29B9AECD-7071-33F4-1531-6B24ECB68F70}"/>
              </a:ext>
            </a:extLst>
          </p:cNvPr>
          <p:cNvSpPr/>
          <p:nvPr/>
        </p:nvSpPr>
        <p:spPr bwMode="auto">
          <a:xfrm>
            <a:off x="4347225" y="3566130"/>
            <a:ext cx="1817266" cy="3924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algn="ctr" defTabSz="932192" fontAlgn="base">
              <a:spcBef>
                <a:spcPct val="0"/>
              </a:spcBef>
              <a:spcAft>
                <a:spcPct val="0"/>
              </a:spcAft>
              <a:defRPr/>
            </a:pPr>
            <a:r>
              <a:rPr lang="en-US" sz="1600" kern="0" dirty="0">
                <a:solidFill>
                  <a:srgbClr val="000000"/>
                </a:solidFill>
                <a:latin typeface="Segoe UI Semibold"/>
                <a:ea typeface="Segoe UI" pitchFamily="34" charset="0"/>
                <a:cs typeface="Segoe UI" pitchFamily="34" charset="0"/>
              </a:rPr>
              <a:t>Azure Event Grid</a:t>
            </a:r>
          </a:p>
        </p:txBody>
      </p:sp>
      <p:pic>
        <p:nvPicPr>
          <p:cNvPr id="48" name="Event Grid" descr="Event Grid">
            <a:extLst>
              <a:ext uri="{FF2B5EF4-FFF2-40B4-BE49-F238E27FC236}">
                <a16:creationId xmlns:a16="http://schemas.microsoft.com/office/drawing/2014/main" id="{46DC5FCF-E067-728B-1855-014E992039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288" y="4026218"/>
            <a:ext cx="826554" cy="826843"/>
          </a:xfrm>
          <a:prstGeom prst="rect">
            <a:avLst/>
          </a:prstGeom>
        </p:spPr>
      </p:pic>
      <p:sp>
        <p:nvSpPr>
          <p:cNvPr id="49" name="Rectangle 48">
            <a:extLst>
              <a:ext uri="{FF2B5EF4-FFF2-40B4-BE49-F238E27FC236}">
                <a16:creationId xmlns:a16="http://schemas.microsoft.com/office/drawing/2014/main" id="{03F84520-FC1E-AB4A-F944-FD247D3BA5AC}"/>
              </a:ext>
            </a:extLst>
          </p:cNvPr>
          <p:cNvSpPr/>
          <p:nvPr/>
        </p:nvSpPr>
        <p:spPr bwMode="auto">
          <a:xfrm>
            <a:off x="857787" y="2002520"/>
            <a:ext cx="2257013" cy="61514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0" tIns="91416" rIns="0" bIns="146266" numCol="1" spcCol="0" rtlCol="0" fromWordArt="0" anchor="t" anchorCtr="0" forceAA="0" compatLnSpc="1">
            <a:prstTxWarp prst="textNoShape">
              <a:avLst/>
            </a:prstTxWarp>
            <a:noAutofit/>
          </a:bodyPr>
          <a:lstStyle/>
          <a:p>
            <a:pPr algn="ctr" defTabSz="932192" fontAlgn="base">
              <a:spcBef>
                <a:spcPct val="0"/>
              </a:spcBef>
              <a:spcAft>
                <a:spcPct val="0"/>
              </a:spcAft>
              <a:defRPr/>
            </a:pPr>
            <a:r>
              <a:rPr lang="en-US" sz="1600" kern="0" dirty="0">
                <a:solidFill>
                  <a:srgbClr val="FFFFFF"/>
                </a:solidFill>
                <a:latin typeface="Segoe UI"/>
                <a:ea typeface="Segoe UI" pitchFamily="34" charset="0"/>
                <a:cs typeface="Segoe UI" pitchFamily="34" charset="0"/>
              </a:rPr>
              <a:t>Azure services </a:t>
            </a:r>
          </a:p>
          <a:p>
            <a:pPr algn="ctr" defTabSz="932192" fontAlgn="base">
              <a:spcBef>
                <a:spcPct val="0"/>
              </a:spcBef>
              <a:spcAft>
                <a:spcPct val="0"/>
              </a:spcAft>
              <a:defRPr/>
            </a:pPr>
            <a:r>
              <a:rPr lang="en-US" sz="1600" kern="0" dirty="0">
                <a:solidFill>
                  <a:srgbClr val="FFFFFF"/>
                </a:solidFill>
                <a:latin typeface="Segoe UI"/>
                <a:ea typeface="Segoe UI" pitchFamily="34" charset="0"/>
                <a:cs typeface="Segoe UI" pitchFamily="34" charset="0"/>
              </a:rPr>
              <a:t>(System Topics)</a:t>
            </a:r>
          </a:p>
          <a:p>
            <a:pPr algn="ctr" defTabSz="932192" fontAlgn="base">
              <a:spcBef>
                <a:spcPct val="0"/>
              </a:spcBef>
              <a:spcAft>
                <a:spcPct val="0"/>
              </a:spcAft>
              <a:defRPr/>
            </a:pPr>
            <a:endParaRPr lang="en-US" sz="800" kern="0" dirty="0">
              <a:solidFill>
                <a:srgbClr val="FFFFFF"/>
              </a:soli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CD8600AE-80BD-80F7-37F4-3F37DBA1A2EF}"/>
              </a:ext>
            </a:extLst>
          </p:cNvPr>
          <p:cNvSpPr/>
          <p:nvPr/>
        </p:nvSpPr>
        <p:spPr bwMode="auto">
          <a:xfrm>
            <a:off x="850169" y="3860929"/>
            <a:ext cx="2264631" cy="1279008"/>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548497" tIns="365665" rIns="91416" bIns="182832" numCol="1" spcCol="0" rtlCol="0" fromWordArt="0" anchor="t" anchorCtr="0" forceAA="0" compatLnSpc="1">
            <a:prstTxWarp prst="textNoShape">
              <a:avLst/>
            </a:prstTxWarp>
            <a:noAutofit/>
          </a:bodyPr>
          <a:lstStyle/>
          <a:p>
            <a:pPr algn="ctr" defTabSz="932192" fontAlgn="base">
              <a:spcBef>
                <a:spcPct val="0"/>
              </a:spcBef>
              <a:spcAft>
                <a:spcPct val="0"/>
              </a:spcAft>
              <a:defRPr/>
            </a:pPr>
            <a:r>
              <a:rPr lang="en-US" sz="1400" kern="0">
                <a:solidFill>
                  <a:srgbClr val="FFFFFF"/>
                </a:solidFill>
                <a:latin typeface="Segoe UI"/>
                <a:ea typeface="Segoe UI" pitchFamily="34" charset="0"/>
                <a:cs typeface="Segoe UI" pitchFamily="34" charset="0"/>
              </a:rPr>
              <a:t>Customer workloads (Custom Topics and Domains)</a:t>
            </a:r>
          </a:p>
        </p:txBody>
      </p:sp>
      <p:grpSp>
        <p:nvGrpSpPr>
          <p:cNvPr id="51" name="Group 50" descr="Cloud Events logo.">
            <a:extLst>
              <a:ext uri="{FF2B5EF4-FFF2-40B4-BE49-F238E27FC236}">
                <a16:creationId xmlns:a16="http://schemas.microsoft.com/office/drawing/2014/main" id="{E16573E5-2174-EF93-752A-75C8AEEB3211}"/>
              </a:ext>
            </a:extLst>
          </p:cNvPr>
          <p:cNvGrpSpPr/>
          <p:nvPr/>
        </p:nvGrpSpPr>
        <p:grpSpPr>
          <a:xfrm>
            <a:off x="4361848" y="5006968"/>
            <a:ext cx="1788019" cy="373285"/>
            <a:chOff x="8032298" y="3594948"/>
            <a:chExt cx="982418" cy="156041"/>
          </a:xfrm>
        </p:grpSpPr>
        <p:sp>
          <p:nvSpPr>
            <p:cNvPr id="52" name="Rectangle 51">
              <a:extLst>
                <a:ext uri="{FF2B5EF4-FFF2-40B4-BE49-F238E27FC236}">
                  <a16:creationId xmlns:a16="http://schemas.microsoft.com/office/drawing/2014/main" id="{3280642E-0F6D-A5AF-CE42-474220740C34}"/>
                </a:ext>
              </a:extLst>
            </p:cNvPr>
            <p:cNvSpPr/>
            <p:nvPr/>
          </p:nvSpPr>
          <p:spPr bwMode="auto">
            <a:xfrm>
              <a:off x="8032298" y="3604982"/>
              <a:ext cx="982418" cy="14448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365665" tIns="0" rIns="0" bIns="0"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defRPr/>
              </a:pPr>
              <a:r>
                <a:rPr lang="en-US" sz="1400" kern="0" dirty="0">
                  <a:solidFill>
                    <a:srgbClr val="FFFFFF"/>
                  </a:solidFill>
                  <a:latin typeface="Segoe UI"/>
                  <a:ea typeface="Segoe UI" pitchFamily="34" charset="0"/>
                  <a:cs typeface="Segoe UI" pitchFamily="34" charset="0"/>
                </a:rPr>
                <a:t>CloudEvents</a:t>
              </a:r>
              <a:endParaRPr lang="en-US" sz="1100" kern="0" dirty="0">
                <a:solidFill>
                  <a:srgbClr val="FFFFFF"/>
                </a:solidFill>
                <a:latin typeface="Segoe UI"/>
                <a:ea typeface="Segoe UI" pitchFamily="34" charset="0"/>
                <a:cs typeface="Segoe UI" pitchFamily="34" charset="0"/>
              </a:endParaRPr>
            </a:p>
          </p:txBody>
        </p:sp>
        <p:pic>
          <p:nvPicPr>
            <p:cNvPr id="53" name="Picture 4" descr="CloudEvents | A specification for describing event data in a ...">
              <a:extLst>
                <a:ext uri="{FF2B5EF4-FFF2-40B4-BE49-F238E27FC236}">
                  <a16:creationId xmlns:a16="http://schemas.microsoft.com/office/drawing/2014/main" id="{DD438300-FD7E-8AEF-A7FC-CA22D46370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00482" y="3594948"/>
              <a:ext cx="222607" cy="156041"/>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Graphic 53" descr="Azure Hybrid Connections logo.">
            <a:extLst>
              <a:ext uri="{FF2B5EF4-FFF2-40B4-BE49-F238E27FC236}">
                <a16:creationId xmlns:a16="http://schemas.microsoft.com/office/drawing/2014/main" id="{6C7C505D-2917-11B9-3DA2-AFFD34780C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67919" y="5610346"/>
            <a:ext cx="483686" cy="499633"/>
          </a:xfrm>
          <a:prstGeom prst="rect">
            <a:avLst/>
          </a:prstGeom>
        </p:spPr>
      </p:pic>
      <p:sp>
        <p:nvSpPr>
          <p:cNvPr id="55" name="Rectangle 54">
            <a:extLst>
              <a:ext uri="{FF2B5EF4-FFF2-40B4-BE49-F238E27FC236}">
                <a16:creationId xmlns:a16="http://schemas.microsoft.com/office/drawing/2014/main" id="{E70A5361-320C-5F0A-4F36-BF89AA4C823A}"/>
              </a:ext>
            </a:extLst>
          </p:cNvPr>
          <p:cNvSpPr/>
          <p:nvPr/>
        </p:nvSpPr>
        <p:spPr bwMode="auto">
          <a:xfrm>
            <a:off x="850169" y="5193611"/>
            <a:ext cx="2257697" cy="1279008"/>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274249" tIns="411373" rIns="91416" bIns="146266" numCol="1" spcCol="0" rtlCol="0" fromWordArt="0" anchor="t" anchorCtr="0" forceAA="0" compatLnSpc="1">
            <a:prstTxWarp prst="textNoShape">
              <a:avLst/>
            </a:prstTxWarp>
            <a:noAutofit/>
          </a:bodyPr>
          <a:lstStyle/>
          <a:p>
            <a:pPr algn="ctr" defTabSz="932192" fontAlgn="base">
              <a:spcBef>
                <a:spcPct val="0"/>
              </a:spcBef>
              <a:spcAft>
                <a:spcPct val="0"/>
              </a:spcAft>
              <a:defRPr/>
            </a:pPr>
            <a:r>
              <a:rPr lang="en-US" sz="1400" kern="0">
                <a:solidFill>
                  <a:srgbClr val="FFFFFF"/>
                </a:solidFill>
                <a:latin typeface="Segoe UI"/>
                <a:ea typeface="Segoe UI" pitchFamily="34" charset="0"/>
                <a:cs typeface="Segoe UI" pitchFamily="34" charset="0"/>
              </a:rPr>
              <a:t>Partner services (Partner Topics)</a:t>
            </a:r>
          </a:p>
        </p:txBody>
      </p:sp>
      <p:pic>
        <p:nvPicPr>
          <p:cNvPr id="56" name="Graphic 55" descr="Event Grid Partner Events logo.">
            <a:extLst>
              <a:ext uri="{FF2B5EF4-FFF2-40B4-BE49-F238E27FC236}">
                <a16:creationId xmlns:a16="http://schemas.microsoft.com/office/drawing/2014/main" id="{D835357A-F5A9-6AB2-7D4F-723ADA620DD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3701" y="5643125"/>
            <a:ext cx="379978" cy="379978"/>
          </a:xfrm>
          <a:prstGeom prst="rect">
            <a:avLst/>
          </a:prstGeom>
        </p:spPr>
      </p:pic>
      <p:pic>
        <p:nvPicPr>
          <p:cNvPr id="57" name="Picture 2" descr="Uploading Block Blobs larger than 256 MB in Azure">
            <a:extLst>
              <a:ext uri="{FF2B5EF4-FFF2-40B4-BE49-F238E27FC236}">
                <a16:creationId xmlns:a16="http://schemas.microsoft.com/office/drawing/2014/main" id="{2A79E1B3-8969-6AC2-1D82-7FDA67D2F5B6}"/>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396581" y="2556757"/>
            <a:ext cx="140862" cy="132301"/>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F6ADAC00-99B2-EBBD-808E-08AE9CAD9138}"/>
              </a:ext>
            </a:extLst>
          </p:cNvPr>
          <p:cNvSpPr/>
          <p:nvPr/>
        </p:nvSpPr>
        <p:spPr bwMode="auto">
          <a:xfrm>
            <a:off x="857787" y="2579972"/>
            <a:ext cx="2257013" cy="1234057"/>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457081" tIns="182832" rIns="0" bIns="146266" numCol="1" spcCol="0" rtlCol="0" fromWordArt="0" anchor="t" anchorCtr="0" forceAA="0" compatLnSpc="1">
            <a:prstTxWarp prst="textNoShape">
              <a:avLst/>
            </a:prstTxWarp>
            <a:noAutofit/>
          </a:bodyPr>
          <a:lstStyle/>
          <a:p>
            <a:pPr defTabSz="932192" fontAlgn="base">
              <a:spcBef>
                <a:spcPct val="0"/>
              </a:spcBef>
              <a:spcAft>
                <a:spcPct val="0"/>
              </a:spcAft>
              <a:defRPr/>
            </a:pPr>
            <a:r>
              <a:rPr lang="en-US" sz="1400" kern="0" dirty="0">
                <a:solidFill>
                  <a:srgbClr val="FFFFFF"/>
                </a:solidFill>
                <a:latin typeface="Segoe UI"/>
                <a:ea typeface="Segoe UI" pitchFamily="34" charset="0"/>
                <a:cs typeface="Segoe UI" pitchFamily="34" charset="0"/>
              </a:rPr>
              <a:t>Azure Storage</a:t>
            </a:r>
          </a:p>
          <a:p>
            <a:pPr defTabSz="932192" fontAlgn="base">
              <a:spcBef>
                <a:spcPct val="0"/>
              </a:spcBef>
              <a:spcAft>
                <a:spcPct val="0"/>
              </a:spcAft>
              <a:defRPr/>
            </a:pPr>
            <a:r>
              <a:rPr lang="en-US" sz="1400" kern="0" dirty="0">
                <a:solidFill>
                  <a:srgbClr val="FFFFFF"/>
                </a:solidFill>
                <a:latin typeface="Segoe UI"/>
                <a:ea typeface="Segoe UI" pitchFamily="34" charset="0"/>
                <a:cs typeface="Segoe UI" pitchFamily="34" charset="0"/>
              </a:rPr>
              <a:t>Azure IoT Hub</a:t>
            </a:r>
          </a:p>
          <a:p>
            <a:pPr defTabSz="932192" fontAlgn="base">
              <a:spcBef>
                <a:spcPct val="0"/>
              </a:spcBef>
              <a:spcAft>
                <a:spcPct val="0"/>
              </a:spcAft>
              <a:defRPr/>
            </a:pPr>
            <a:r>
              <a:rPr lang="en-US" sz="1400" kern="0" dirty="0">
                <a:solidFill>
                  <a:srgbClr val="FFFFFF"/>
                </a:solidFill>
                <a:latin typeface="Segoe UI"/>
                <a:ea typeface="Segoe UI" pitchFamily="34" charset="0"/>
                <a:cs typeface="Segoe UI" pitchFamily="34" charset="0"/>
              </a:rPr>
              <a:t>Azure Media Services</a:t>
            </a:r>
          </a:p>
          <a:p>
            <a:pPr defTabSz="932192" fontAlgn="base">
              <a:spcBef>
                <a:spcPct val="0"/>
              </a:spcBef>
              <a:spcAft>
                <a:spcPct val="0"/>
              </a:spcAft>
              <a:defRPr/>
            </a:pPr>
            <a:r>
              <a:rPr lang="en-US" sz="1400" kern="0" dirty="0">
                <a:solidFill>
                  <a:srgbClr val="FFFFFF"/>
                </a:solidFill>
                <a:latin typeface="Segoe UI"/>
                <a:ea typeface="Segoe UI" pitchFamily="34" charset="0"/>
                <a:cs typeface="Segoe UI" pitchFamily="34" charset="0"/>
              </a:rPr>
              <a:t>Azure Subscriptions</a:t>
            </a:r>
          </a:p>
          <a:p>
            <a:pPr defTabSz="932192" fontAlgn="base">
              <a:lnSpc>
                <a:spcPct val="50000"/>
              </a:lnSpc>
              <a:spcBef>
                <a:spcPct val="0"/>
              </a:spcBef>
              <a:spcAft>
                <a:spcPct val="0"/>
              </a:spcAft>
              <a:defRPr/>
            </a:pPr>
            <a:r>
              <a:rPr lang="en-US" sz="1999" kern="0" dirty="0">
                <a:solidFill>
                  <a:srgbClr val="FFFFFF"/>
                </a:solidFill>
                <a:latin typeface="Segoe UI"/>
                <a:ea typeface="Segoe UI" pitchFamily="34" charset="0"/>
                <a:cs typeface="Segoe UI" pitchFamily="34" charset="0"/>
              </a:rPr>
              <a:t>        …</a:t>
            </a:r>
            <a:endParaRPr lang="en-US" sz="1400" kern="0" dirty="0">
              <a:solidFill>
                <a:srgbClr val="FFFFFF"/>
              </a:solidFill>
              <a:latin typeface="Segoe UI"/>
              <a:ea typeface="Segoe UI" pitchFamily="34" charset="0"/>
              <a:cs typeface="Segoe UI" pitchFamily="34" charset="0"/>
            </a:endParaRPr>
          </a:p>
        </p:txBody>
      </p:sp>
      <p:pic>
        <p:nvPicPr>
          <p:cNvPr id="59" name="Picture 2" descr="Uploading Block Blobs larger than 256 MB in Azure">
            <a:extLst>
              <a:ext uri="{FF2B5EF4-FFF2-40B4-BE49-F238E27FC236}">
                <a16:creationId xmlns:a16="http://schemas.microsoft.com/office/drawing/2014/main" id="{F4D12CBD-5BE6-4334-74C1-052A911DF5F3}"/>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39594" y="2783261"/>
            <a:ext cx="230319" cy="216321"/>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descr="Azure subscription logo.">
            <a:extLst>
              <a:ext uri="{FF2B5EF4-FFF2-40B4-BE49-F238E27FC236}">
                <a16:creationId xmlns:a16="http://schemas.microsoft.com/office/drawing/2014/main" id="{4AED5499-BF71-377C-7EF3-68131443D3CA}"/>
              </a:ext>
            </a:extLst>
          </p:cNvPr>
          <p:cNvGrpSpPr/>
          <p:nvPr/>
        </p:nvGrpSpPr>
        <p:grpSpPr>
          <a:xfrm>
            <a:off x="954799" y="3451522"/>
            <a:ext cx="175593" cy="158430"/>
            <a:chOff x="4257013" y="2957904"/>
            <a:chExt cx="168750" cy="168750"/>
          </a:xfrm>
        </p:grpSpPr>
        <p:sp>
          <p:nvSpPr>
            <p:cNvPr id="61" name="Rectangle 69">
              <a:extLst>
                <a:ext uri="{FF2B5EF4-FFF2-40B4-BE49-F238E27FC236}">
                  <a16:creationId xmlns:a16="http://schemas.microsoft.com/office/drawing/2014/main" id="{8EED607B-66F9-AE56-C965-43FD45CF2B64}"/>
                </a:ext>
              </a:extLst>
            </p:cNvPr>
            <p:cNvSpPr>
              <a:spLocks noChangeArrowheads="1"/>
            </p:cNvSpPr>
            <p:nvPr/>
          </p:nvSpPr>
          <p:spPr bwMode="auto">
            <a:xfrm>
              <a:off x="4303689" y="2957904"/>
              <a:ext cx="122074" cy="1220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093">
                <a:defRPr/>
              </a:pPr>
              <a:endParaRPr lang="en-US" sz="1764" kern="0">
                <a:solidFill>
                  <a:srgbClr val="000000"/>
                </a:solidFill>
                <a:latin typeface="Segoe UI"/>
              </a:endParaRPr>
            </a:p>
          </p:txBody>
        </p:sp>
        <p:sp>
          <p:nvSpPr>
            <p:cNvPr id="62" name="Rectangle 70">
              <a:extLst>
                <a:ext uri="{FF2B5EF4-FFF2-40B4-BE49-F238E27FC236}">
                  <a16:creationId xmlns:a16="http://schemas.microsoft.com/office/drawing/2014/main" id="{BC2714F2-6E2C-ED35-5D1A-C84B3117DB3B}"/>
                </a:ext>
              </a:extLst>
            </p:cNvPr>
            <p:cNvSpPr>
              <a:spLocks noChangeArrowheads="1"/>
            </p:cNvSpPr>
            <p:nvPr/>
          </p:nvSpPr>
          <p:spPr bwMode="auto">
            <a:xfrm>
              <a:off x="4275683" y="2978010"/>
              <a:ext cx="129973" cy="12997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093">
                <a:defRPr/>
              </a:pPr>
              <a:endParaRPr lang="en-US" sz="1764" kern="0">
                <a:solidFill>
                  <a:srgbClr val="000000"/>
                </a:solidFill>
                <a:latin typeface="Segoe UI"/>
              </a:endParaRPr>
            </a:p>
          </p:txBody>
        </p:sp>
        <p:sp>
          <p:nvSpPr>
            <p:cNvPr id="63" name="Rectangle 71">
              <a:extLst>
                <a:ext uri="{FF2B5EF4-FFF2-40B4-BE49-F238E27FC236}">
                  <a16:creationId xmlns:a16="http://schemas.microsoft.com/office/drawing/2014/main" id="{92DD1519-E90E-CD08-BADB-2745C56C237F}"/>
                </a:ext>
              </a:extLst>
            </p:cNvPr>
            <p:cNvSpPr>
              <a:spLocks noChangeArrowheads="1"/>
            </p:cNvSpPr>
            <p:nvPr/>
          </p:nvSpPr>
          <p:spPr bwMode="auto">
            <a:xfrm>
              <a:off x="4257013" y="2995963"/>
              <a:ext cx="130691" cy="1306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093">
                <a:defRPr/>
              </a:pPr>
              <a:endParaRPr lang="en-US" sz="1764" kern="0">
                <a:solidFill>
                  <a:srgbClr val="000000"/>
                </a:solidFill>
                <a:latin typeface="Segoe UI"/>
              </a:endParaRPr>
            </a:p>
          </p:txBody>
        </p:sp>
        <p:sp>
          <p:nvSpPr>
            <p:cNvPr id="64" name="Freeform 72">
              <a:extLst>
                <a:ext uri="{FF2B5EF4-FFF2-40B4-BE49-F238E27FC236}">
                  <a16:creationId xmlns:a16="http://schemas.microsoft.com/office/drawing/2014/main" id="{BC6B5E4C-D94D-7BD0-1E6D-7A75BD9C4114}"/>
                </a:ext>
              </a:extLst>
            </p:cNvPr>
            <p:cNvSpPr>
              <a:spLocks/>
            </p:cNvSpPr>
            <p:nvPr/>
          </p:nvSpPr>
          <p:spPr bwMode="auto">
            <a:xfrm>
              <a:off x="4275683" y="3015351"/>
              <a:ext cx="93351" cy="92633"/>
            </a:xfrm>
            <a:custGeom>
              <a:avLst/>
              <a:gdLst>
                <a:gd name="T0" fmla="*/ 130 w 130"/>
                <a:gd name="T1" fmla="*/ 58 h 129"/>
                <a:gd name="T2" fmla="*/ 72 w 130"/>
                <a:gd name="T3" fmla="*/ 58 h 129"/>
                <a:gd name="T4" fmla="*/ 72 w 130"/>
                <a:gd name="T5" fmla="*/ 0 h 129"/>
                <a:gd name="T6" fmla="*/ 58 w 130"/>
                <a:gd name="T7" fmla="*/ 0 h 129"/>
                <a:gd name="T8" fmla="*/ 58 w 130"/>
                <a:gd name="T9" fmla="*/ 58 h 129"/>
                <a:gd name="T10" fmla="*/ 0 w 130"/>
                <a:gd name="T11" fmla="*/ 58 h 129"/>
                <a:gd name="T12" fmla="*/ 0 w 130"/>
                <a:gd name="T13" fmla="*/ 71 h 129"/>
                <a:gd name="T14" fmla="*/ 58 w 130"/>
                <a:gd name="T15" fmla="*/ 71 h 129"/>
                <a:gd name="T16" fmla="*/ 58 w 130"/>
                <a:gd name="T17" fmla="*/ 129 h 129"/>
                <a:gd name="T18" fmla="*/ 72 w 130"/>
                <a:gd name="T19" fmla="*/ 129 h 129"/>
                <a:gd name="T20" fmla="*/ 72 w 130"/>
                <a:gd name="T21" fmla="*/ 71 h 129"/>
                <a:gd name="T22" fmla="*/ 130 w 130"/>
                <a:gd name="T23" fmla="*/ 71 h 129"/>
                <a:gd name="T24" fmla="*/ 130 w 130"/>
                <a:gd name="T25" fmla="*/ 5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29">
                  <a:moveTo>
                    <a:pt x="130" y="58"/>
                  </a:moveTo>
                  <a:lnTo>
                    <a:pt x="72" y="58"/>
                  </a:lnTo>
                  <a:lnTo>
                    <a:pt x="72" y="0"/>
                  </a:lnTo>
                  <a:lnTo>
                    <a:pt x="58" y="0"/>
                  </a:lnTo>
                  <a:lnTo>
                    <a:pt x="58" y="58"/>
                  </a:lnTo>
                  <a:lnTo>
                    <a:pt x="0" y="58"/>
                  </a:lnTo>
                  <a:lnTo>
                    <a:pt x="0" y="71"/>
                  </a:lnTo>
                  <a:lnTo>
                    <a:pt x="58" y="71"/>
                  </a:lnTo>
                  <a:lnTo>
                    <a:pt x="58" y="129"/>
                  </a:lnTo>
                  <a:lnTo>
                    <a:pt x="72" y="129"/>
                  </a:lnTo>
                  <a:lnTo>
                    <a:pt x="72" y="71"/>
                  </a:lnTo>
                  <a:lnTo>
                    <a:pt x="130" y="71"/>
                  </a:lnTo>
                  <a:lnTo>
                    <a:pt x="130" y="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93">
                <a:defRPr/>
              </a:pPr>
              <a:endParaRPr lang="en-US" sz="1764" kern="0">
                <a:solidFill>
                  <a:srgbClr val="000000"/>
                </a:solidFill>
                <a:latin typeface="Segoe UI"/>
              </a:endParaRPr>
            </a:p>
          </p:txBody>
        </p:sp>
      </p:grpSp>
      <p:pic>
        <p:nvPicPr>
          <p:cNvPr id="65" name="IoT Hub" descr="IoT Hub">
            <a:extLst>
              <a:ext uri="{FF2B5EF4-FFF2-40B4-BE49-F238E27FC236}">
                <a16:creationId xmlns:a16="http://schemas.microsoft.com/office/drawing/2014/main" id="{8E94F2A2-1E56-E547-A398-5719BFB7C2A5}"/>
              </a:ext>
            </a:extLst>
          </p:cNvPr>
          <p:cNvPicPr>
            <a:picLocks noChangeAspect="1"/>
          </p:cNvPicPr>
          <p:nvPr/>
        </p:nvPicPr>
        <p:blipFill>
          <a:blip r:embed="rId18">
            <a:lum bright="100000"/>
            <a:extLst>
              <a:ext uri="{28A0092B-C50C-407E-A947-70E740481C1C}">
                <a14:useLocalDpi xmlns:a14="http://schemas.microsoft.com/office/drawing/2010/main" val="0"/>
              </a:ext>
            </a:extLst>
          </a:blip>
          <a:stretch>
            <a:fillRect/>
          </a:stretch>
        </p:blipFill>
        <p:spPr>
          <a:xfrm>
            <a:off x="957571" y="3027068"/>
            <a:ext cx="182074" cy="182138"/>
          </a:xfrm>
          <a:prstGeom prst="rect">
            <a:avLst/>
          </a:prstGeom>
        </p:spPr>
      </p:pic>
      <p:pic>
        <p:nvPicPr>
          <p:cNvPr id="66" name="Graphic 65" descr="Service Bus logo.">
            <a:extLst>
              <a:ext uri="{FF2B5EF4-FFF2-40B4-BE49-F238E27FC236}">
                <a16:creationId xmlns:a16="http://schemas.microsoft.com/office/drawing/2014/main" id="{00F15B88-76FB-E671-917A-3E47327B6CC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73162" y="4472158"/>
            <a:ext cx="465391" cy="480734"/>
          </a:xfrm>
          <a:prstGeom prst="rect">
            <a:avLst/>
          </a:prstGeom>
        </p:spPr>
      </p:pic>
      <p:sp>
        <p:nvSpPr>
          <p:cNvPr id="67" name="Rectangle 66">
            <a:extLst>
              <a:ext uri="{FF2B5EF4-FFF2-40B4-BE49-F238E27FC236}">
                <a16:creationId xmlns:a16="http://schemas.microsoft.com/office/drawing/2014/main" id="{6B778B1A-A7F7-16DA-1F20-065188065573}"/>
              </a:ext>
            </a:extLst>
          </p:cNvPr>
          <p:cNvSpPr/>
          <p:nvPr/>
        </p:nvSpPr>
        <p:spPr>
          <a:xfrm>
            <a:off x="9553384" y="5040430"/>
            <a:ext cx="398096" cy="249234"/>
          </a:xfrm>
          <a:prstGeom prst="rect">
            <a:avLst/>
          </a:prstGeom>
        </p:spPr>
        <p:txBody>
          <a:bodyPr wrap="square" lIns="0" tIns="0" rIns="0" bIns="0">
            <a:spAutoFit/>
          </a:bodyPr>
          <a:lstStyle/>
          <a:p>
            <a:pPr algn="ctr" defTabSz="932192" fontAlgn="base">
              <a:lnSpc>
                <a:spcPct val="90000"/>
              </a:lnSpc>
              <a:spcBef>
                <a:spcPct val="0"/>
              </a:spcBef>
              <a:spcAft>
                <a:spcPct val="0"/>
              </a:spcAft>
              <a:defRPr/>
            </a:pPr>
            <a:r>
              <a:rPr lang="en-US" sz="900">
                <a:solidFill>
                  <a:srgbClr val="FFFFFF"/>
                </a:solidFill>
                <a:latin typeface="Segoe UI"/>
                <a:ea typeface="Segoe UI" pitchFamily="34" charset="0"/>
                <a:cs typeface="Segoe UI" pitchFamily="34" charset="0"/>
              </a:rPr>
              <a:t>Service</a:t>
            </a:r>
          </a:p>
          <a:p>
            <a:pPr algn="ctr" defTabSz="932192" fontAlgn="base">
              <a:lnSpc>
                <a:spcPct val="90000"/>
              </a:lnSpc>
              <a:spcBef>
                <a:spcPct val="0"/>
              </a:spcBef>
              <a:spcAft>
                <a:spcPct val="0"/>
              </a:spcAft>
              <a:defRPr/>
            </a:pPr>
            <a:r>
              <a:rPr lang="en-US" sz="900">
                <a:solidFill>
                  <a:srgbClr val="FFFFFF"/>
                </a:solidFill>
                <a:latin typeface="Segoe UI"/>
                <a:ea typeface="Segoe UI" pitchFamily="34" charset="0"/>
                <a:cs typeface="Segoe UI" pitchFamily="34" charset="0"/>
              </a:rPr>
              <a:t>Bus</a:t>
            </a:r>
          </a:p>
        </p:txBody>
      </p:sp>
      <p:pic>
        <p:nvPicPr>
          <p:cNvPr id="68" name="Graphic 67" descr="Azure Media Service logo.">
            <a:extLst>
              <a:ext uri="{FF2B5EF4-FFF2-40B4-BE49-F238E27FC236}">
                <a16:creationId xmlns:a16="http://schemas.microsoft.com/office/drawing/2014/main" id="{2A73BB2F-86F4-F893-C1B2-660B4A892E4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48255" y="3222486"/>
            <a:ext cx="182137" cy="182137"/>
          </a:xfrm>
          <a:prstGeom prst="rect">
            <a:avLst/>
          </a:prstGeom>
        </p:spPr>
      </p:pic>
      <p:pic>
        <p:nvPicPr>
          <p:cNvPr id="69" name="Graphic 68" descr="Custom Topics and Domains image.">
            <a:extLst>
              <a:ext uri="{FF2B5EF4-FFF2-40B4-BE49-F238E27FC236}">
                <a16:creationId xmlns:a16="http://schemas.microsoft.com/office/drawing/2014/main" id="{D9558F5F-10A0-980B-76DB-6511AF5FD07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29415" y="4255664"/>
            <a:ext cx="423765" cy="423765"/>
          </a:xfrm>
          <a:prstGeom prst="rect">
            <a:avLst/>
          </a:prstGeom>
        </p:spPr>
      </p:pic>
    </p:spTree>
    <p:extLst>
      <p:ext uri="{BB962C8B-B14F-4D97-AF65-F5344CB8AC3E}">
        <p14:creationId xmlns:p14="http://schemas.microsoft.com/office/powerpoint/2010/main" val="14079184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Use Cases</a:t>
            </a:r>
          </a:p>
        </p:txBody>
      </p:sp>
      <p:graphicFrame>
        <p:nvGraphicFramePr>
          <p:cNvPr id="2" name="Diagram 1">
            <a:extLst>
              <a:ext uri="{FF2B5EF4-FFF2-40B4-BE49-F238E27FC236}">
                <a16:creationId xmlns:a16="http://schemas.microsoft.com/office/drawing/2014/main" id="{9ADBD401-369F-D011-0610-9547822664DC}"/>
              </a:ext>
            </a:extLst>
          </p:cNvPr>
          <p:cNvGraphicFramePr/>
          <p:nvPr>
            <p:extLst>
              <p:ext uri="{D42A27DB-BD31-4B8C-83A1-F6EECF244321}">
                <p14:modId xmlns:p14="http://schemas.microsoft.com/office/powerpoint/2010/main" val="3973878933"/>
              </p:ext>
            </p:extLst>
          </p:nvPr>
        </p:nvGraphicFramePr>
        <p:xfrm>
          <a:off x="1451113" y="1577009"/>
          <a:ext cx="9289774" cy="4349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5240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Subscribe to events published by Azure services</a:t>
            </a:r>
          </a:p>
        </p:txBody>
      </p:sp>
      <p:sp>
        <p:nvSpPr>
          <p:cNvPr id="6" name="Text Placeholder 5"/>
          <p:cNvSpPr>
            <a:spLocks noGrp="1"/>
          </p:cNvSpPr>
          <p:nvPr>
            <p:ph type="body" sz="quarter" idx="10"/>
          </p:nvPr>
        </p:nvSpPr>
        <p:spPr>
          <a:xfrm>
            <a:off x="586390" y="1434370"/>
            <a:ext cx="11018520" cy="2092881"/>
          </a:xfrm>
        </p:spPr>
        <p:txBody>
          <a:bodyPr/>
          <a:lstStyle/>
          <a:p>
            <a:endParaRPr lang="en-US" sz="2000" dirty="0">
              <a:cs typeface="+mn-cs"/>
            </a:endParaRPr>
          </a:p>
          <a:p>
            <a:r>
              <a:rPr lang="en-US" sz="2000" dirty="0">
                <a:cs typeface="+mn-cs"/>
              </a:rPr>
              <a:t>Feature: Azure Event Grid System Topics</a:t>
            </a:r>
          </a:p>
          <a:p>
            <a:r>
              <a:rPr lang="en-US" sz="2000" dirty="0">
                <a:cs typeface="+mn-cs"/>
              </a:rPr>
              <a:t>Edition: Azure</a:t>
            </a:r>
          </a:p>
          <a:p>
            <a:endParaRPr lang="en-US" sz="2000" dirty="0">
              <a:cs typeface="+mn-cs"/>
            </a:endParaRPr>
          </a:p>
          <a:p>
            <a:pPr marL="45720" indent="0">
              <a:buNone/>
            </a:pPr>
            <a:r>
              <a:rPr lang="en-US" sz="2000" dirty="0">
                <a:cs typeface="+mn-cs"/>
              </a:rPr>
              <a:t>As an </a:t>
            </a:r>
            <a:r>
              <a:rPr lang="en-US" sz="2000" b="1" dirty="0">
                <a:cs typeface="+mn-cs"/>
              </a:rPr>
              <a:t>Azure user</a:t>
            </a:r>
            <a:r>
              <a:rPr lang="en-US" sz="2000" dirty="0">
                <a:cs typeface="+mn-cs"/>
              </a:rPr>
              <a:t>, </a:t>
            </a:r>
            <a:r>
              <a:rPr lang="en-US" sz="2000" b="1" dirty="0">
                <a:cs typeface="+mn-cs"/>
              </a:rPr>
              <a:t>I want to </a:t>
            </a:r>
            <a:r>
              <a:rPr lang="en-US" sz="2000" dirty="0">
                <a:cs typeface="+mn-cs"/>
              </a:rPr>
              <a:t>subscribe to Azure services state changes </a:t>
            </a:r>
            <a:r>
              <a:rPr lang="en-US" sz="2000" b="1" dirty="0">
                <a:cs typeface="+mn-cs"/>
              </a:rPr>
              <a:t>so that </a:t>
            </a:r>
            <a:r>
              <a:rPr lang="en-US" sz="2000" dirty="0">
                <a:cs typeface="+mn-cs"/>
              </a:rPr>
              <a:t>my solutions can react to those events.</a:t>
            </a:r>
          </a:p>
        </p:txBody>
      </p:sp>
    </p:spTree>
    <p:extLst>
      <p:ext uri="{BB962C8B-B14F-4D97-AF65-F5344CB8AC3E}">
        <p14:creationId xmlns:p14="http://schemas.microsoft.com/office/powerpoint/2010/main" val="391612666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Event Grid System Topics</a:t>
            </a:r>
          </a:p>
        </p:txBody>
      </p:sp>
      <p:cxnSp>
        <p:nvCxnSpPr>
          <p:cNvPr id="15" name="Straight Connector 14">
            <a:extLst>
              <a:ext uri="{FF2B5EF4-FFF2-40B4-BE49-F238E27FC236}">
                <a16:creationId xmlns:a16="http://schemas.microsoft.com/office/drawing/2014/main" id="{18A35FB1-2999-D3BB-E077-96DE91B544AB}"/>
              </a:ext>
              <a:ext uri="{C183D7F6-B498-43B3-948B-1728B52AA6E4}">
                <adec:decorative xmlns:adec="http://schemas.microsoft.com/office/drawing/2017/decorative" val="1"/>
              </a:ext>
            </a:extLst>
          </p:cNvPr>
          <p:cNvCxnSpPr>
            <a:cxnSpLocks/>
            <a:endCxn id="41" idx="1"/>
          </p:cNvCxnSpPr>
          <p:nvPr/>
        </p:nvCxnSpPr>
        <p:spPr>
          <a:xfrm>
            <a:off x="4225126" y="2384454"/>
            <a:ext cx="1862706" cy="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37F1B401-F574-EEF9-21C9-B4DE72B554A3}"/>
              </a:ext>
              <a:ext uri="{C183D7F6-B498-43B3-948B-1728B52AA6E4}">
                <adec:decorative xmlns:adec="http://schemas.microsoft.com/office/drawing/2017/decorative" val="1"/>
              </a:ext>
            </a:extLst>
          </p:cNvPr>
          <p:cNvCxnSpPr>
            <a:cxnSpLocks/>
            <a:stCxn id="41" idx="3"/>
            <a:endCxn id="46" idx="1"/>
          </p:cNvCxnSpPr>
          <p:nvPr/>
        </p:nvCxnSpPr>
        <p:spPr>
          <a:xfrm flipV="1">
            <a:off x="6382174" y="2381032"/>
            <a:ext cx="620597" cy="3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6" name="Group 25" descr="Event">
            <a:extLst>
              <a:ext uri="{FF2B5EF4-FFF2-40B4-BE49-F238E27FC236}">
                <a16:creationId xmlns:a16="http://schemas.microsoft.com/office/drawing/2014/main" id="{203B6DD2-CB22-B8AE-E551-82F146276A6E}"/>
              </a:ext>
            </a:extLst>
          </p:cNvPr>
          <p:cNvGrpSpPr/>
          <p:nvPr/>
        </p:nvGrpSpPr>
        <p:grpSpPr>
          <a:xfrm>
            <a:off x="4438711" y="2094956"/>
            <a:ext cx="311037" cy="257424"/>
            <a:chOff x="2638354" y="3535374"/>
            <a:chExt cx="695396" cy="453275"/>
          </a:xfrm>
        </p:grpSpPr>
        <p:pic>
          <p:nvPicPr>
            <p:cNvPr id="27" name="Graphic 26">
              <a:extLst>
                <a:ext uri="{FF2B5EF4-FFF2-40B4-BE49-F238E27FC236}">
                  <a16:creationId xmlns:a16="http://schemas.microsoft.com/office/drawing/2014/main" id="{98BF3674-8BC4-4BAC-8FCA-FBF00FEA72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967" y="3535374"/>
              <a:ext cx="401783" cy="401783"/>
            </a:xfrm>
            <a:prstGeom prst="rect">
              <a:avLst/>
            </a:prstGeom>
          </p:spPr>
        </p:pic>
        <p:pic>
          <p:nvPicPr>
            <p:cNvPr id="28" name="Graphic 27">
              <a:extLst>
                <a:ext uri="{FF2B5EF4-FFF2-40B4-BE49-F238E27FC236}">
                  <a16:creationId xmlns:a16="http://schemas.microsoft.com/office/drawing/2014/main" id="{23DECAE2-8A3D-01D3-AF8B-3BA93146D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8354" y="3586866"/>
              <a:ext cx="401783" cy="401783"/>
            </a:xfrm>
            <a:prstGeom prst="rect">
              <a:avLst/>
            </a:prstGeom>
          </p:spPr>
        </p:pic>
      </p:grpSp>
      <p:pic>
        <p:nvPicPr>
          <p:cNvPr id="41" name="Graphic 40" descr="Event">
            <a:extLst>
              <a:ext uri="{FF2B5EF4-FFF2-40B4-BE49-F238E27FC236}">
                <a16:creationId xmlns:a16="http://schemas.microsoft.com/office/drawing/2014/main" id="{25C1768A-B0E8-7962-62DB-4F6400913F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7832" y="2237283"/>
            <a:ext cx="294342" cy="294342"/>
          </a:xfrm>
          <a:prstGeom prst="rect">
            <a:avLst/>
          </a:prstGeom>
        </p:spPr>
      </p:pic>
      <p:grpSp>
        <p:nvGrpSpPr>
          <p:cNvPr id="42" name="Group 41" descr="Destination">
            <a:extLst>
              <a:ext uri="{FF2B5EF4-FFF2-40B4-BE49-F238E27FC236}">
                <a16:creationId xmlns:a16="http://schemas.microsoft.com/office/drawing/2014/main" id="{ADFF7F77-6BC6-6819-E5CC-EEAA746E5E36}"/>
              </a:ext>
            </a:extLst>
          </p:cNvPr>
          <p:cNvGrpSpPr/>
          <p:nvPr/>
        </p:nvGrpSpPr>
        <p:grpSpPr>
          <a:xfrm>
            <a:off x="7002771" y="2009134"/>
            <a:ext cx="743795" cy="743795"/>
            <a:chOff x="4982521" y="2229894"/>
            <a:chExt cx="743989" cy="743989"/>
          </a:xfrm>
        </p:grpSpPr>
        <p:grpSp>
          <p:nvGrpSpPr>
            <p:cNvPr id="43" name="Group 42">
              <a:extLst>
                <a:ext uri="{FF2B5EF4-FFF2-40B4-BE49-F238E27FC236}">
                  <a16:creationId xmlns:a16="http://schemas.microsoft.com/office/drawing/2014/main" id="{FC11C28C-3AB9-4F43-91E8-23C9EC251074}"/>
                </a:ext>
              </a:extLst>
            </p:cNvPr>
            <p:cNvGrpSpPr/>
            <p:nvPr/>
          </p:nvGrpSpPr>
          <p:grpSpPr>
            <a:xfrm>
              <a:off x="4982521" y="2229894"/>
              <a:ext cx="743989" cy="743989"/>
              <a:chOff x="5638800" y="3142210"/>
              <a:chExt cx="743989" cy="743989"/>
            </a:xfrm>
          </p:grpSpPr>
          <p:pic>
            <p:nvPicPr>
              <p:cNvPr id="45" name="Graphic 44" descr="Single gear outline">
                <a:extLst>
                  <a:ext uri="{FF2B5EF4-FFF2-40B4-BE49-F238E27FC236}">
                    <a16:creationId xmlns:a16="http://schemas.microsoft.com/office/drawing/2014/main" id="{EF5CBC1C-B4B0-904B-9652-C5CEA942DD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2673" y="3340243"/>
                <a:ext cx="396241" cy="396241"/>
              </a:xfrm>
              <a:prstGeom prst="rect">
                <a:avLst/>
              </a:prstGeom>
            </p:spPr>
          </p:pic>
          <p:pic>
            <p:nvPicPr>
              <p:cNvPr id="46" name="Graphic 45" descr="Cloud outline">
                <a:extLst>
                  <a:ext uri="{FF2B5EF4-FFF2-40B4-BE49-F238E27FC236}">
                    <a16:creationId xmlns:a16="http://schemas.microsoft.com/office/drawing/2014/main" id="{03530F42-06D5-80F8-708D-5C65BAE76E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800" y="3142210"/>
                <a:ext cx="743989" cy="743989"/>
              </a:xfrm>
              <a:prstGeom prst="rect">
                <a:avLst/>
              </a:prstGeom>
            </p:spPr>
          </p:pic>
        </p:grpSp>
        <p:sp>
          <p:nvSpPr>
            <p:cNvPr id="44" name="Explosion: 8 Points 118">
              <a:extLst>
                <a:ext uri="{FF2B5EF4-FFF2-40B4-BE49-F238E27FC236}">
                  <a16:creationId xmlns:a16="http://schemas.microsoft.com/office/drawing/2014/main" id="{BFC305CE-C121-E963-B999-A4295A389A78}"/>
                </a:ext>
              </a:extLst>
            </p:cNvPr>
            <p:cNvSpPr/>
            <p:nvPr/>
          </p:nvSpPr>
          <p:spPr>
            <a:xfrm>
              <a:off x="4982521" y="2562980"/>
              <a:ext cx="195263" cy="152355"/>
            </a:xfrm>
            <a:prstGeom prst="irregularSeal1">
              <a:avLst/>
            </a:prstGeom>
            <a:solidFill>
              <a:srgbClr val="FFC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latin typeface="Franklin Gothic Medium"/>
              </a:endParaRPr>
            </a:p>
          </p:txBody>
        </p:sp>
      </p:grpSp>
      <p:sp>
        <p:nvSpPr>
          <p:cNvPr id="77" name="Content Placeholder 2">
            <a:extLst>
              <a:ext uri="{FF2B5EF4-FFF2-40B4-BE49-F238E27FC236}">
                <a16:creationId xmlns:a16="http://schemas.microsoft.com/office/drawing/2014/main" id="{DF47D8BC-A955-B23D-7777-0867DAE6BD0D}"/>
              </a:ext>
            </a:extLst>
          </p:cNvPr>
          <p:cNvSpPr txBox="1">
            <a:spLocks/>
          </p:cNvSpPr>
          <p:nvPr/>
        </p:nvSpPr>
        <p:spPr>
          <a:xfrm>
            <a:off x="1953239" y="2009134"/>
            <a:ext cx="2121806" cy="4440653"/>
          </a:xfrm>
          <a:prstGeom prst="rect">
            <a:avLst/>
          </a:prstGeom>
          <a:ln>
            <a:solidFill>
              <a:schemeClr val="bg1"/>
            </a:solidFill>
          </a:ln>
        </p:spPr>
        <p:txBody>
          <a:bodyPr>
            <a:normAutofit fontScale="47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 indent="0">
              <a:lnSpc>
                <a:spcPct val="120000"/>
              </a:lnSpc>
              <a:buNone/>
            </a:pPr>
            <a:r>
              <a:rPr lang="en-US" sz="2300" dirty="0">
                <a:hlinkClick r:id="rId13">
                  <a:extLst>
                    <a:ext uri="{A12FA001-AC4F-418D-AE19-62706E023703}">
                      <ahyp:hlinkClr xmlns:ahyp="http://schemas.microsoft.com/office/drawing/2018/hyperlinkcolor" val="tx"/>
                    </a:ext>
                  </a:extLst>
                </a:hlinkClick>
              </a:rPr>
              <a:t>Azure App Configuration</a:t>
            </a:r>
            <a:endParaRPr lang="en-US" sz="2300" dirty="0"/>
          </a:p>
          <a:p>
            <a:pPr marL="28575" indent="0">
              <a:lnSpc>
                <a:spcPct val="120000"/>
              </a:lnSpc>
              <a:buNone/>
            </a:pPr>
            <a:r>
              <a:rPr lang="en-US" sz="2300" dirty="0">
                <a:hlinkClick r:id="rId14">
                  <a:extLst>
                    <a:ext uri="{A12FA001-AC4F-418D-AE19-62706E023703}">
                      <ahyp:hlinkClr xmlns:ahyp="http://schemas.microsoft.com/office/drawing/2018/hyperlinkcolor" val="tx"/>
                    </a:ext>
                  </a:extLst>
                </a:hlinkClick>
              </a:rPr>
              <a:t>Azure App Service</a:t>
            </a:r>
            <a:endParaRPr lang="en-US" sz="2300" dirty="0"/>
          </a:p>
          <a:p>
            <a:pPr marL="28575" indent="0">
              <a:lnSpc>
                <a:spcPct val="120000"/>
              </a:lnSpc>
              <a:buNone/>
            </a:pPr>
            <a:r>
              <a:rPr lang="en-US" sz="2300" dirty="0">
                <a:hlinkClick r:id="rId15">
                  <a:extLst>
                    <a:ext uri="{A12FA001-AC4F-418D-AE19-62706E023703}">
                      <ahyp:hlinkClr xmlns:ahyp="http://schemas.microsoft.com/office/drawing/2018/hyperlinkcolor" val="tx"/>
                    </a:ext>
                  </a:extLst>
                </a:hlinkClick>
              </a:rPr>
              <a:t>Azure Blob Storage</a:t>
            </a:r>
            <a:endParaRPr lang="en-US" sz="2300" dirty="0"/>
          </a:p>
          <a:p>
            <a:pPr marL="28575" indent="0">
              <a:lnSpc>
                <a:spcPct val="120000"/>
              </a:lnSpc>
              <a:buNone/>
            </a:pPr>
            <a:r>
              <a:rPr lang="en-US" sz="2300" dirty="0">
                <a:hlinkClick r:id="rId16">
                  <a:extLst>
                    <a:ext uri="{A12FA001-AC4F-418D-AE19-62706E023703}">
                      <ahyp:hlinkClr xmlns:ahyp="http://schemas.microsoft.com/office/drawing/2018/hyperlinkcolor" val="tx"/>
                    </a:ext>
                  </a:extLst>
                </a:hlinkClick>
              </a:rPr>
              <a:t>Azure Communication Services</a:t>
            </a:r>
            <a:endParaRPr lang="en-US" sz="2300" dirty="0"/>
          </a:p>
          <a:p>
            <a:pPr marL="28575" indent="0">
              <a:lnSpc>
                <a:spcPct val="120000"/>
              </a:lnSpc>
              <a:buNone/>
            </a:pPr>
            <a:r>
              <a:rPr lang="en-US" sz="2300" dirty="0">
                <a:hlinkClick r:id="rId17">
                  <a:extLst>
                    <a:ext uri="{A12FA001-AC4F-418D-AE19-62706E023703}">
                      <ahyp:hlinkClr xmlns:ahyp="http://schemas.microsoft.com/office/drawing/2018/hyperlinkcolor" val="tx"/>
                    </a:ext>
                  </a:extLst>
                </a:hlinkClick>
              </a:rPr>
              <a:t>Azure Container Registry</a:t>
            </a:r>
            <a:endParaRPr lang="en-US" sz="2300" dirty="0"/>
          </a:p>
          <a:p>
            <a:pPr marL="28575" indent="0">
              <a:lnSpc>
                <a:spcPct val="120000"/>
              </a:lnSpc>
              <a:buNone/>
            </a:pPr>
            <a:r>
              <a:rPr lang="en-US" sz="2300" dirty="0">
                <a:hlinkClick r:id="rId18">
                  <a:extLst>
                    <a:ext uri="{A12FA001-AC4F-418D-AE19-62706E023703}">
                      <ahyp:hlinkClr xmlns:ahyp="http://schemas.microsoft.com/office/drawing/2018/hyperlinkcolor" val="tx"/>
                    </a:ext>
                  </a:extLst>
                </a:hlinkClick>
              </a:rPr>
              <a:t>Azure Event Hubs</a:t>
            </a:r>
            <a:endParaRPr lang="en-US" sz="2300" dirty="0"/>
          </a:p>
          <a:p>
            <a:pPr marL="28575" indent="0">
              <a:lnSpc>
                <a:spcPct val="120000"/>
              </a:lnSpc>
              <a:buNone/>
            </a:pPr>
            <a:r>
              <a:rPr lang="en-US" sz="2300" dirty="0">
                <a:hlinkClick r:id="rId19">
                  <a:extLst>
                    <a:ext uri="{A12FA001-AC4F-418D-AE19-62706E023703}">
                      <ahyp:hlinkClr xmlns:ahyp="http://schemas.microsoft.com/office/drawing/2018/hyperlinkcolor" val="tx"/>
                    </a:ext>
                  </a:extLst>
                </a:hlinkClick>
              </a:rPr>
              <a:t>Azure IoT Hub</a:t>
            </a:r>
            <a:endParaRPr lang="en-US" sz="2300" dirty="0"/>
          </a:p>
          <a:p>
            <a:pPr marL="28575" indent="0">
              <a:lnSpc>
                <a:spcPct val="120000"/>
              </a:lnSpc>
              <a:buNone/>
            </a:pPr>
            <a:r>
              <a:rPr lang="en-US" sz="2300" dirty="0">
                <a:hlinkClick r:id="rId20">
                  <a:extLst>
                    <a:ext uri="{A12FA001-AC4F-418D-AE19-62706E023703}">
                      <ahyp:hlinkClr xmlns:ahyp="http://schemas.microsoft.com/office/drawing/2018/hyperlinkcolor" val="tx"/>
                    </a:ext>
                  </a:extLst>
                </a:hlinkClick>
              </a:rPr>
              <a:t>Azure Key Vault</a:t>
            </a:r>
            <a:endParaRPr lang="en-US" sz="2300" dirty="0"/>
          </a:p>
          <a:p>
            <a:pPr marL="28575" indent="0">
              <a:lnSpc>
                <a:spcPct val="120000"/>
              </a:lnSpc>
              <a:buNone/>
            </a:pPr>
            <a:r>
              <a:rPr lang="en-US" sz="2300" dirty="0">
                <a:hlinkClick r:id="rId21">
                  <a:extLst>
                    <a:ext uri="{A12FA001-AC4F-418D-AE19-62706E023703}">
                      <ahyp:hlinkClr xmlns:ahyp="http://schemas.microsoft.com/office/drawing/2018/hyperlinkcolor" val="tx"/>
                    </a:ext>
                  </a:extLst>
                </a:hlinkClick>
              </a:rPr>
              <a:t>Azure Machine Learning</a:t>
            </a:r>
            <a:endParaRPr lang="en-US" sz="2300" dirty="0"/>
          </a:p>
          <a:p>
            <a:pPr marL="28575" indent="0">
              <a:lnSpc>
                <a:spcPct val="120000"/>
              </a:lnSpc>
              <a:buNone/>
            </a:pPr>
            <a:r>
              <a:rPr lang="en-US" sz="2300" dirty="0">
                <a:hlinkClick r:id="rId22">
                  <a:extLst>
                    <a:ext uri="{A12FA001-AC4F-418D-AE19-62706E023703}">
                      <ahyp:hlinkClr xmlns:ahyp="http://schemas.microsoft.com/office/drawing/2018/hyperlinkcolor" val="tx"/>
                    </a:ext>
                  </a:extLst>
                </a:hlinkClick>
              </a:rPr>
              <a:t>Azure Health Data Services</a:t>
            </a:r>
            <a:endParaRPr lang="en-US" sz="2300" dirty="0"/>
          </a:p>
          <a:p>
            <a:pPr marL="28575" indent="0">
              <a:lnSpc>
                <a:spcPct val="120000"/>
              </a:lnSpc>
              <a:buNone/>
            </a:pPr>
            <a:r>
              <a:rPr lang="en-US" sz="2300" dirty="0">
                <a:hlinkClick r:id="rId23">
                  <a:extLst>
                    <a:ext uri="{A12FA001-AC4F-418D-AE19-62706E023703}">
                      <ahyp:hlinkClr xmlns:ahyp="http://schemas.microsoft.com/office/drawing/2018/hyperlinkcolor" val="tx"/>
                    </a:ext>
                  </a:extLst>
                </a:hlinkClick>
              </a:rPr>
              <a:t>Azure Maps</a:t>
            </a:r>
            <a:endParaRPr lang="en-US" sz="2300" dirty="0"/>
          </a:p>
          <a:p>
            <a:pPr marL="28575" indent="0">
              <a:lnSpc>
                <a:spcPct val="120000"/>
              </a:lnSpc>
              <a:buNone/>
            </a:pPr>
            <a:r>
              <a:rPr lang="en-US" sz="2300" dirty="0">
                <a:hlinkClick r:id="rId24">
                  <a:extLst>
                    <a:ext uri="{A12FA001-AC4F-418D-AE19-62706E023703}">
                      <ahyp:hlinkClr xmlns:ahyp="http://schemas.microsoft.com/office/drawing/2018/hyperlinkcolor" val="tx"/>
                    </a:ext>
                  </a:extLst>
                </a:hlinkClick>
              </a:rPr>
              <a:t>Azure Media Services</a:t>
            </a:r>
            <a:endParaRPr lang="en-US" sz="2300" dirty="0"/>
          </a:p>
          <a:p>
            <a:pPr marL="28575" indent="0">
              <a:lnSpc>
                <a:spcPct val="120000"/>
              </a:lnSpc>
              <a:buNone/>
            </a:pPr>
            <a:r>
              <a:rPr lang="en-US" sz="2300" dirty="0">
                <a:hlinkClick r:id="rId25">
                  <a:extLst>
                    <a:ext uri="{A12FA001-AC4F-418D-AE19-62706E023703}">
                      <ahyp:hlinkClr xmlns:ahyp="http://schemas.microsoft.com/office/drawing/2018/hyperlinkcolor" val="tx"/>
                    </a:ext>
                  </a:extLst>
                </a:hlinkClick>
              </a:rPr>
              <a:t>Azure Policy</a:t>
            </a:r>
            <a:endParaRPr lang="en-US" sz="2300" dirty="0"/>
          </a:p>
          <a:p>
            <a:pPr marL="28575" indent="0">
              <a:lnSpc>
                <a:spcPct val="120000"/>
              </a:lnSpc>
              <a:buNone/>
            </a:pPr>
            <a:r>
              <a:rPr lang="en-US" sz="2300" dirty="0">
                <a:hlinkClick r:id="rId26">
                  <a:extLst>
                    <a:ext uri="{A12FA001-AC4F-418D-AE19-62706E023703}">
                      <ahyp:hlinkClr xmlns:ahyp="http://schemas.microsoft.com/office/drawing/2018/hyperlinkcolor" val="tx"/>
                    </a:ext>
                  </a:extLst>
                </a:hlinkClick>
              </a:rPr>
              <a:t>Azure resource groups</a:t>
            </a:r>
            <a:endParaRPr lang="en-US" sz="2300" dirty="0"/>
          </a:p>
          <a:p>
            <a:pPr marL="28575" indent="0">
              <a:lnSpc>
                <a:spcPct val="120000"/>
              </a:lnSpc>
              <a:buNone/>
            </a:pPr>
            <a:r>
              <a:rPr lang="en-US" sz="2300" dirty="0">
                <a:hlinkClick r:id="rId27">
                  <a:extLst>
                    <a:ext uri="{A12FA001-AC4F-418D-AE19-62706E023703}">
                      <ahyp:hlinkClr xmlns:ahyp="http://schemas.microsoft.com/office/drawing/2018/hyperlinkcolor" val="tx"/>
                    </a:ext>
                  </a:extLst>
                </a:hlinkClick>
              </a:rPr>
              <a:t>Azure Service Bus</a:t>
            </a:r>
            <a:endParaRPr lang="en-US" sz="2300" dirty="0"/>
          </a:p>
          <a:p>
            <a:pPr marL="28575" indent="0">
              <a:lnSpc>
                <a:spcPct val="120000"/>
              </a:lnSpc>
              <a:buNone/>
            </a:pPr>
            <a:r>
              <a:rPr lang="en-US" sz="2300" dirty="0">
                <a:hlinkClick r:id="rId28">
                  <a:extLst>
                    <a:ext uri="{A12FA001-AC4F-418D-AE19-62706E023703}">
                      <ahyp:hlinkClr xmlns:ahyp="http://schemas.microsoft.com/office/drawing/2018/hyperlinkcolor" val="tx"/>
                    </a:ext>
                  </a:extLst>
                </a:hlinkClick>
              </a:rPr>
              <a:t>Azure SignalR</a:t>
            </a:r>
            <a:endParaRPr lang="en-US" sz="2300" dirty="0"/>
          </a:p>
          <a:p>
            <a:pPr marL="28575" indent="0">
              <a:lnSpc>
                <a:spcPct val="120000"/>
              </a:lnSpc>
              <a:buNone/>
            </a:pPr>
            <a:r>
              <a:rPr lang="en-US" sz="2300" dirty="0">
                <a:hlinkClick r:id="rId29">
                  <a:extLst>
                    <a:ext uri="{A12FA001-AC4F-418D-AE19-62706E023703}">
                      <ahyp:hlinkClr xmlns:ahyp="http://schemas.microsoft.com/office/drawing/2018/hyperlinkcolor" val="tx"/>
                    </a:ext>
                  </a:extLst>
                </a:hlinkClick>
              </a:rPr>
              <a:t>Azure subscriptions</a:t>
            </a:r>
            <a:endParaRPr lang="en-US" sz="2300" dirty="0"/>
          </a:p>
          <a:p>
            <a:pPr marL="28575" indent="0">
              <a:lnSpc>
                <a:spcPct val="120000"/>
              </a:lnSpc>
              <a:buNone/>
            </a:pPr>
            <a:r>
              <a:rPr lang="en-US" sz="2300" dirty="0">
                <a:hlinkClick r:id="rId30">
                  <a:extLst>
                    <a:ext uri="{A12FA001-AC4F-418D-AE19-62706E023703}">
                      <ahyp:hlinkClr xmlns:ahyp="http://schemas.microsoft.com/office/drawing/2018/hyperlinkcolor" val="tx"/>
                    </a:ext>
                  </a:extLst>
                </a:hlinkClick>
              </a:rPr>
              <a:t>Azure Cache for Redis</a:t>
            </a:r>
            <a:endParaRPr lang="en-US" sz="2300" dirty="0"/>
          </a:p>
          <a:p>
            <a:pPr marL="28575" indent="0">
              <a:lnSpc>
                <a:spcPct val="120000"/>
              </a:lnSpc>
              <a:buNone/>
            </a:pPr>
            <a:r>
              <a:rPr lang="en-US" sz="2300" dirty="0">
                <a:hlinkClick r:id="rId31">
                  <a:extLst>
                    <a:ext uri="{A12FA001-AC4F-418D-AE19-62706E023703}">
                      <ahyp:hlinkClr xmlns:ahyp="http://schemas.microsoft.com/office/drawing/2018/hyperlinkcolor" val="tx"/>
                    </a:ext>
                  </a:extLst>
                </a:hlinkClick>
              </a:rPr>
              <a:t>Azure FarmBeats</a:t>
            </a:r>
            <a:endParaRPr lang="en-US" sz="2300" dirty="0"/>
          </a:p>
          <a:p>
            <a:pPr marL="28575" indent="0">
              <a:lnSpc>
                <a:spcPct val="120000"/>
              </a:lnSpc>
              <a:buNone/>
            </a:pPr>
            <a:r>
              <a:rPr lang="en-US" sz="2300" dirty="0">
                <a:hlinkClick r:id="rId32">
                  <a:extLst>
                    <a:ext uri="{A12FA001-AC4F-418D-AE19-62706E023703}">
                      <ahyp:hlinkClr xmlns:ahyp="http://schemas.microsoft.com/office/drawing/2018/hyperlinkcolor" val="tx"/>
                    </a:ext>
                  </a:extLst>
                </a:hlinkClick>
              </a:rPr>
              <a:t>Azure Kubernetes Services</a:t>
            </a:r>
            <a:endParaRPr lang="en-US" sz="2300" dirty="0"/>
          </a:p>
        </p:txBody>
      </p:sp>
      <p:sp>
        <p:nvSpPr>
          <p:cNvPr id="78" name="TextBox 77">
            <a:extLst>
              <a:ext uri="{FF2B5EF4-FFF2-40B4-BE49-F238E27FC236}">
                <a16:creationId xmlns:a16="http://schemas.microsoft.com/office/drawing/2014/main" id="{7403C41A-527B-9DCA-96CB-D7F9204E893E}"/>
              </a:ext>
            </a:extLst>
          </p:cNvPr>
          <p:cNvSpPr txBox="1"/>
          <p:nvPr/>
        </p:nvSpPr>
        <p:spPr>
          <a:xfrm>
            <a:off x="588263" y="1310111"/>
            <a:ext cx="4931268" cy="400110"/>
          </a:xfrm>
          <a:prstGeom prst="rect">
            <a:avLst/>
          </a:prstGeom>
          <a:noFill/>
        </p:spPr>
        <p:txBody>
          <a:bodyPr wrap="square" rtlCol="0">
            <a:spAutoFit/>
          </a:bodyPr>
          <a:lstStyle/>
          <a:p>
            <a:r>
              <a:rPr lang="en-US" sz="2000" dirty="0"/>
              <a:t>Azure services integrated with Event Grid</a:t>
            </a:r>
          </a:p>
        </p:txBody>
      </p:sp>
      <p:cxnSp>
        <p:nvCxnSpPr>
          <p:cNvPr id="86" name="Straight Connector 85">
            <a:extLst>
              <a:ext uri="{FF2B5EF4-FFF2-40B4-BE49-F238E27FC236}">
                <a16:creationId xmlns:a16="http://schemas.microsoft.com/office/drawing/2014/main" id="{57FADACE-6DA0-D853-7D37-94A9A67D0D90}"/>
              </a:ext>
              <a:ext uri="{C183D7F6-B498-43B3-948B-1728B52AA6E4}">
                <adec:decorative xmlns:adec="http://schemas.microsoft.com/office/drawing/2017/decorative" val="1"/>
              </a:ext>
            </a:extLst>
          </p:cNvPr>
          <p:cNvCxnSpPr>
            <a:cxnSpLocks/>
            <a:endCxn id="91" idx="1"/>
          </p:cNvCxnSpPr>
          <p:nvPr/>
        </p:nvCxnSpPr>
        <p:spPr>
          <a:xfrm>
            <a:off x="4226287" y="3022428"/>
            <a:ext cx="1853825" cy="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7031786D-C322-8982-63D9-0B6E1033B1F5}"/>
              </a:ext>
              <a:ext uri="{C183D7F6-B498-43B3-948B-1728B52AA6E4}">
                <adec:decorative xmlns:adec="http://schemas.microsoft.com/office/drawing/2017/decorative" val="1"/>
              </a:ext>
            </a:extLst>
          </p:cNvPr>
          <p:cNvCxnSpPr>
            <a:cxnSpLocks/>
            <a:stCxn id="91" idx="3"/>
            <a:endCxn id="96" idx="1"/>
          </p:cNvCxnSpPr>
          <p:nvPr/>
        </p:nvCxnSpPr>
        <p:spPr>
          <a:xfrm flipV="1">
            <a:off x="6374455" y="3019005"/>
            <a:ext cx="620595" cy="3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8" name="Group 87" descr="Event">
            <a:extLst>
              <a:ext uri="{FF2B5EF4-FFF2-40B4-BE49-F238E27FC236}">
                <a16:creationId xmlns:a16="http://schemas.microsoft.com/office/drawing/2014/main" id="{D01DEE04-9D17-1F99-40C8-F2CF227BA345}"/>
              </a:ext>
            </a:extLst>
          </p:cNvPr>
          <p:cNvGrpSpPr/>
          <p:nvPr/>
        </p:nvGrpSpPr>
        <p:grpSpPr>
          <a:xfrm>
            <a:off x="4430991" y="2732930"/>
            <a:ext cx="311037" cy="257424"/>
            <a:chOff x="2638354" y="3535374"/>
            <a:chExt cx="695396" cy="453275"/>
          </a:xfrm>
        </p:grpSpPr>
        <p:pic>
          <p:nvPicPr>
            <p:cNvPr id="89" name="Graphic 88">
              <a:extLst>
                <a:ext uri="{FF2B5EF4-FFF2-40B4-BE49-F238E27FC236}">
                  <a16:creationId xmlns:a16="http://schemas.microsoft.com/office/drawing/2014/main" id="{FBE57512-DDA7-ECC6-4022-D62759388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967" y="3535374"/>
              <a:ext cx="401783" cy="401783"/>
            </a:xfrm>
            <a:prstGeom prst="rect">
              <a:avLst/>
            </a:prstGeom>
          </p:spPr>
        </p:pic>
        <p:pic>
          <p:nvPicPr>
            <p:cNvPr id="90" name="Graphic 89">
              <a:extLst>
                <a:ext uri="{FF2B5EF4-FFF2-40B4-BE49-F238E27FC236}">
                  <a16:creationId xmlns:a16="http://schemas.microsoft.com/office/drawing/2014/main" id="{540D3F3D-D1A7-4673-C672-5C1F5ED285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8354" y="3586866"/>
              <a:ext cx="401783" cy="401783"/>
            </a:xfrm>
            <a:prstGeom prst="rect">
              <a:avLst/>
            </a:prstGeom>
          </p:spPr>
        </p:pic>
      </p:grpSp>
      <p:pic>
        <p:nvPicPr>
          <p:cNvPr id="91" name="Graphic 90" descr="Event">
            <a:extLst>
              <a:ext uri="{FF2B5EF4-FFF2-40B4-BE49-F238E27FC236}">
                <a16:creationId xmlns:a16="http://schemas.microsoft.com/office/drawing/2014/main" id="{E3765306-4787-1858-EF78-1C4DF94C1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0112" y="2875257"/>
            <a:ext cx="294342" cy="294342"/>
          </a:xfrm>
          <a:prstGeom prst="rect">
            <a:avLst/>
          </a:prstGeom>
        </p:spPr>
      </p:pic>
      <p:grpSp>
        <p:nvGrpSpPr>
          <p:cNvPr id="92" name="Group 91" descr="Destination">
            <a:extLst>
              <a:ext uri="{FF2B5EF4-FFF2-40B4-BE49-F238E27FC236}">
                <a16:creationId xmlns:a16="http://schemas.microsoft.com/office/drawing/2014/main" id="{067EC580-EA43-044D-4B9F-FA564B6EC677}"/>
              </a:ext>
            </a:extLst>
          </p:cNvPr>
          <p:cNvGrpSpPr/>
          <p:nvPr/>
        </p:nvGrpSpPr>
        <p:grpSpPr>
          <a:xfrm>
            <a:off x="6995051" y="2647108"/>
            <a:ext cx="743795" cy="743795"/>
            <a:chOff x="4982521" y="2229894"/>
            <a:chExt cx="743989" cy="743989"/>
          </a:xfrm>
        </p:grpSpPr>
        <p:grpSp>
          <p:nvGrpSpPr>
            <p:cNvPr id="93" name="Group 92">
              <a:extLst>
                <a:ext uri="{FF2B5EF4-FFF2-40B4-BE49-F238E27FC236}">
                  <a16:creationId xmlns:a16="http://schemas.microsoft.com/office/drawing/2014/main" id="{F294B8FE-04A5-E2B2-F9E8-AAACF86BA08B}"/>
                </a:ext>
              </a:extLst>
            </p:cNvPr>
            <p:cNvGrpSpPr/>
            <p:nvPr/>
          </p:nvGrpSpPr>
          <p:grpSpPr>
            <a:xfrm>
              <a:off x="4982521" y="2229894"/>
              <a:ext cx="743989" cy="743989"/>
              <a:chOff x="5638800" y="3142210"/>
              <a:chExt cx="743989" cy="743989"/>
            </a:xfrm>
          </p:grpSpPr>
          <p:pic>
            <p:nvPicPr>
              <p:cNvPr id="95" name="Graphic 94" descr="Single gear outline">
                <a:extLst>
                  <a:ext uri="{FF2B5EF4-FFF2-40B4-BE49-F238E27FC236}">
                    <a16:creationId xmlns:a16="http://schemas.microsoft.com/office/drawing/2014/main" id="{DFDCBD8A-B974-E299-AA18-DE865DF019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2673" y="3340243"/>
                <a:ext cx="396241" cy="396241"/>
              </a:xfrm>
              <a:prstGeom prst="rect">
                <a:avLst/>
              </a:prstGeom>
            </p:spPr>
          </p:pic>
          <p:pic>
            <p:nvPicPr>
              <p:cNvPr id="96" name="Graphic 95" descr="Cloud outline">
                <a:extLst>
                  <a:ext uri="{FF2B5EF4-FFF2-40B4-BE49-F238E27FC236}">
                    <a16:creationId xmlns:a16="http://schemas.microsoft.com/office/drawing/2014/main" id="{88B0B0BD-1165-E4B8-EAB1-CF70B6C6B1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800" y="3142210"/>
                <a:ext cx="743989" cy="743989"/>
              </a:xfrm>
              <a:prstGeom prst="rect">
                <a:avLst/>
              </a:prstGeom>
            </p:spPr>
          </p:pic>
        </p:grpSp>
        <p:sp>
          <p:nvSpPr>
            <p:cNvPr id="94" name="Explosion: 8 Points 118">
              <a:extLst>
                <a:ext uri="{FF2B5EF4-FFF2-40B4-BE49-F238E27FC236}">
                  <a16:creationId xmlns:a16="http://schemas.microsoft.com/office/drawing/2014/main" id="{3F6E0B70-704D-D786-84A7-30D45012A508}"/>
                </a:ext>
              </a:extLst>
            </p:cNvPr>
            <p:cNvSpPr/>
            <p:nvPr/>
          </p:nvSpPr>
          <p:spPr>
            <a:xfrm>
              <a:off x="4982521" y="2562980"/>
              <a:ext cx="195263" cy="152355"/>
            </a:xfrm>
            <a:prstGeom prst="irregularSeal1">
              <a:avLst/>
            </a:prstGeom>
            <a:solidFill>
              <a:srgbClr val="FFC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latin typeface="Franklin Gothic Medium"/>
              </a:endParaRPr>
            </a:p>
          </p:txBody>
        </p:sp>
      </p:grpSp>
      <p:cxnSp>
        <p:nvCxnSpPr>
          <p:cNvPr id="97" name="Straight Connector 96">
            <a:extLst>
              <a:ext uri="{FF2B5EF4-FFF2-40B4-BE49-F238E27FC236}">
                <a16:creationId xmlns:a16="http://schemas.microsoft.com/office/drawing/2014/main" id="{7C584B21-8E5E-ECA7-8F4A-185D427D1CBA}"/>
              </a:ext>
              <a:ext uri="{C183D7F6-B498-43B3-948B-1728B52AA6E4}">
                <adec:decorative xmlns:adec="http://schemas.microsoft.com/office/drawing/2017/decorative" val="1"/>
              </a:ext>
            </a:extLst>
          </p:cNvPr>
          <p:cNvCxnSpPr>
            <a:cxnSpLocks/>
            <a:endCxn id="102" idx="1"/>
          </p:cNvCxnSpPr>
          <p:nvPr/>
        </p:nvCxnSpPr>
        <p:spPr>
          <a:xfrm>
            <a:off x="4226287" y="3650360"/>
            <a:ext cx="1852664" cy="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EE115DF0-BAEC-102B-3E7C-799D0E937434}"/>
              </a:ext>
              <a:ext uri="{C183D7F6-B498-43B3-948B-1728B52AA6E4}">
                <adec:decorative xmlns:adec="http://schemas.microsoft.com/office/drawing/2017/decorative" val="1"/>
              </a:ext>
            </a:extLst>
          </p:cNvPr>
          <p:cNvCxnSpPr>
            <a:cxnSpLocks/>
            <a:stCxn id="102" idx="3"/>
            <a:endCxn id="107" idx="1"/>
          </p:cNvCxnSpPr>
          <p:nvPr/>
        </p:nvCxnSpPr>
        <p:spPr>
          <a:xfrm flipV="1">
            <a:off x="6373294" y="3646937"/>
            <a:ext cx="620595" cy="3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99" name="Group 98" descr="Event">
            <a:extLst>
              <a:ext uri="{FF2B5EF4-FFF2-40B4-BE49-F238E27FC236}">
                <a16:creationId xmlns:a16="http://schemas.microsoft.com/office/drawing/2014/main" id="{5AEC21D6-0E89-0E47-8705-861062852F4B}"/>
              </a:ext>
            </a:extLst>
          </p:cNvPr>
          <p:cNvGrpSpPr/>
          <p:nvPr/>
        </p:nvGrpSpPr>
        <p:grpSpPr>
          <a:xfrm>
            <a:off x="4429830" y="3360862"/>
            <a:ext cx="311037" cy="257424"/>
            <a:chOff x="2638354" y="3535374"/>
            <a:chExt cx="695396" cy="453275"/>
          </a:xfrm>
        </p:grpSpPr>
        <p:pic>
          <p:nvPicPr>
            <p:cNvPr id="100" name="Graphic 99">
              <a:extLst>
                <a:ext uri="{FF2B5EF4-FFF2-40B4-BE49-F238E27FC236}">
                  <a16:creationId xmlns:a16="http://schemas.microsoft.com/office/drawing/2014/main" id="{BBD0AD25-F91D-5A34-D906-5A648EC02E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967" y="3535374"/>
              <a:ext cx="401783" cy="401783"/>
            </a:xfrm>
            <a:prstGeom prst="rect">
              <a:avLst/>
            </a:prstGeom>
          </p:spPr>
        </p:pic>
        <p:pic>
          <p:nvPicPr>
            <p:cNvPr id="101" name="Graphic 100">
              <a:extLst>
                <a:ext uri="{FF2B5EF4-FFF2-40B4-BE49-F238E27FC236}">
                  <a16:creationId xmlns:a16="http://schemas.microsoft.com/office/drawing/2014/main" id="{72E6CF0E-6A6E-001B-7C72-1120608F81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8354" y="3586866"/>
              <a:ext cx="401783" cy="401783"/>
            </a:xfrm>
            <a:prstGeom prst="rect">
              <a:avLst/>
            </a:prstGeom>
          </p:spPr>
        </p:pic>
      </p:grpSp>
      <p:pic>
        <p:nvPicPr>
          <p:cNvPr id="102" name="Graphic 101" descr="Event">
            <a:extLst>
              <a:ext uri="{FF2B5EF4-FFF2-40B4-BE49-F238E27FC236}">
                <a16:creationId xmlns:a16="http://schemas.microsoft.com/office/drawing/2014/main" id="{E8B1BB8E-D7EE-0BED-1F34-987F502898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8951" y="3503189"/>
            <a:ext cx="294342" cy="294342"/>
          </a:xfrm>
          <a:prstGeom prst="rect">
            <a:avLst/>
          </a:prstGeom>
        </p:spPr>
      </p:pic>
      <p:grpSp>
        <p:nvGrpSpPr>
          <p:cNvPr id="103" name="Group 102" descr="Destination">
            <a:extLst>
              <a:ext uri="{FF2B5EF4-FFF2-40B4-BE49-F238E27FC236}">
                <a16:creationId xmlns:a16="http://schemas.microsoft.com/office/drawing/2014/main" id="{80C583C1-3432-BCA7-6DAD-1EF424BCF9DA}"/>
              </a:ext>
            </a:extLst>
          </p:cNvPr>
          <p:cNvGrpSpPr/>
          <p:nvPr/>
        </p:nvGrpSpPr>
        <p:grpSpPr>
          <a:xfrm>
            <a:off x="6993890" y="3275040"/>
            <a:ext cx="743795" cy="743795"/>
            <a:chOff x="4982521" y="2229894"/>
            <a:chExt cx="743989" cy="743989"/>
          </a:xfrm>
        </p:grpSpPr>
        <p:grpSp>
          <p:nvGrpSpPr>
            <p:cNvPr id="104" name="Group 103">
              <a:extLst>
                <a:ext uri="{FF2B5EF4-FFF2-40B4-BE49-F238E27FC236}">
                  <a16:creationId xmlns:a16="http://schemas.microsoft.com/office/drawing/2014/main" id="{5A9D0EED-D686-756B-A382-70D23776E0E9}"/>
                </a:ext>
              </a:extLst>
            </p:cNvPr>
            <p:cNvGrpSpPr/>
            <p:nvPr/>
          </p:nvGrpSpPr>
          <p:grpSpPr>
            <a:xfrm>
              <a:off x="4982521" y="2229894"/>
              <a:ext cx="743989" cy="743989"/>
              <a:chOff x="5638800" y="3142210"/>
              <a:chExt cx="743989" cy="743989"/>
            </a:xfrm>
          </p:grpSpPr>
          <p:pic>
            <p:nvPicPr>
              <p:cNvPr id="106" name="Graphic 105" descr="Single gear outline">
                <a:extLst>
                  <a:ext uri="{FF2B5EF4-FFF2-40B4-BE49-F238E27FC236}">
                    <a16:creationId xmlns:a16="http://schemas.microsoft.com/office/drawing/2014/main" id="{338230CA-8467-A0F8-9585-FE841A7D1A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2673" y="3340243"/>
                <a:ext cx="396241" cy="396241"/>
              </a:xfrm>
              <a:prstGeom prst="rect">
                <a:avLst/>
              </a:prstGeom>
            </p:spPr>
          </p:pic>
          <p:pic>
            <p:nvPicPr>
              <p:cNvPr id="107" name="Graphic 106" descr="Cloud outline">
                <a:extLst>
                  <a:ext uri="{FF2B5EF4-FFF2-40B4-BE49-F238E27FC236}">
                    <a16:creationId xmlns:a16="http://schemas.microsoft.com/office/drawing/2014/main" id="{6B80322F-D302-CBAD-21BF-0E257E7E31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800" y="3142210"/>
                <a:ext cx="743989" cy="743989"/>
              </a:xfrm>
              <a:prstGeom prst="rect">
                <a:avLst/>
              </a:prstGeom>
            </p:spPr>
          </p:pic>
        </p:grpSp>
        <p:sp>
          <p:nvSpPr>
            <p:cNvPr id="105" name="Explosion: 8 Points 118">
              <a:extLst>
                <a:ext uri="{FF2B5EF4-FFF2-40B4-BE49-F238E27FC236}">
                  <a16:creationId xmlns:a16="http://schemas.microsoft.com/office/drawing/2014/main" id="{D97969F4-E759-8CC0-747D-EA6121A5B52D}"/>
                </a:ext>
              </a:extLst>
            </p:cNvPr>
            <p:cNvSpPr/>
            <p:nvPr/>
          </p:nvSpPr>
          <p:spPr>
            <a:xfrm>
              <a:off x="4982521" y="2562980"/>
              <a:ext cx="195263" cy="152355"/>
            </a:xfrm>
            <a:prstGeom prst="irregularSeal1">
              <a:avLst/>
            </a:prstGeom>
            <a:solidFill>
              <a:srgbClr val="FFC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latin typeface="Franklin Gothic Medium"/>
              </a:endParaRPr>
            </a:p>
          </p:txBody>
        </p:sp>
      </p:grpSp>
      <p:cxnSp>
        <p:nvCxnSpPr>
          <p:cNvPr id="119" name="Straight Connector 118">
            <a:extLst>
              <a:ext uri="{FF2B5EF4-FFF2-40B4-BE49-F238E27FC236}">
                <a16:creationId xmlns:a16="http://schemas.microsoft.com/office/drawing/2014/main" id="{95A2ED09-30CD-3D48-5F41-BB9EF8C329E5}"/>
              </a:ext>
              <a:ext uri="{C183D7F6-B498-43B3-948B-1728B52AA6E4}">
                <adec:decorative xmlns:adec="http://schemas.microsoft.com/office/drawing/2017/decorative" val="1"/>
              </a:ext>
            </a:extLst>
          </p:cNvPr>
          <p:cNvCxnSpPr>
            <a:cxnSpLocks/>
            <a:endCxn id="124" idx="1"/>
          </p:cNvCxnSpPr>
          <p:nvPr/>
        </p:nvCxnSpPr>
        <p:spPr>
          <a:xfrm>
            <a:off x="4216245" y="4327027"/>
            <a:ext cx="1862706" cy="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1FB6903E-9588-DB01-CF9F-98BCA3E09263}"/>
              </a:ext>
              <a:ext uri="{C183D7F6-B498-43B3-948B-1728B52AA6E4}">
                <adec:decorative xmlns:adec="http://schemas.microsoft.com/office/drawing/2017/decorative" val="1"/>
              </a:ext>
            </a:extLst>
          </p:cNvPr>
          <p:cNvCxnSpPr>
            <a:cxnSpLocks/>
            <a:stCxn id="124" idx="3"/>
            <a:endCxn id="129" idx="1"/>
          </p:cNvCxnSpPr>
          <p:nvPr/>
        </p:nvCxnSpPr>
        <p:spPr>
          <a:xfrm flipV="1">
            <a:off x="6373294" y="4323604"/>
            <a:ext cx="620595" cy="3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1" name="Group 120" descr="Event">
            <a:extLst>
              <a:ext uri="{FF2B5EF4-FFF2-40B4-BE49-F238E27FC236}">
                <a16:creationId xmlns:a16="http://schemas.microsoft.com/office/drawing/2014/main" id="{378C8E43-E049-B510-9A97-C93529552FC8}"/>
              </a:ext>
            </a:extLst>
          </p:cNvPr>
          <p:cNvGrpSpPr/>
          <p:nvPr/>
        </p:nvGrpSpPr>
        <p:grpSpPr>
          <a:xfrm>
            <a:off x="4429830" y="4037529"/>
            <a:ext cx="311037" cy="257424"/>
            <a:chOff x="2638354" y="3535374"/>
            <a:chExt cx="695396" cy="453275"/>
          </a:xfrm>
        </p:grpSpPr>
        <p:pic>
          <p:nvPicPr>
            <p:cNvPr id="122" name="Graphic 121">
              <a:extLst>
                <a:ext uri="{FF2B5EF4-FFF2-40B4-BE49-F238E27FC236}">
                  <a16:creationId xmlns:a16="http://schemas.microsoft.com/office/drawing/2014/main" id="{3114DD75-DA45-9F21-9232-6C6F162286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967" y="3535374"/>
              <a:ext cx="401783" cy="401783"/>
            </a:xfrm>
            <a:prstGeom prst="rect">
              <a:avLst/>
            </a:prstGeom>
          </p:spPr>
        </p:pic>
        <p:pic>
          <p:nvPicPr>
            <p:cNvPr id="123" name="Graphic 122">
              <a:extLst>
                <a:ext uri="{FF2B5EF4-FFF2-40B4-BE49-F238E27FC236}">
                  <a16:creationId xmlns:a16="http://schemas.microsoft.com/office/drawing/2014/main" id="{60D21D7F-1066-39FE-5235-7BCED52BA1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8354" y="3586866"/>
              <a:ext cx="401783" cy="401783"/>
            </a:xfrm>
            <a:prstGeom prst="rect">
              <a:avLst/>
            </a:prstGeom>
          </p:spPr>
        </p:pic>
      </p:grpSp>
      <p:pic>
        <p:nvPicPr>
          <p:cNvPr id="124" name="Graphic 123" descr="Event">
            <a:extLst>
              <a:ext uri="{FF2B5EF4-FFF2-40B4-BE49-F238E27FC236}">
                <a16:creationId xmlns:a16="http://schemas.microsoft.com/office/drawing/2014/main" id="{26D1C025-7A40-306D-5BA4-FA064D3108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8951" y="4179856"/>
            <a:ext cx="294342" cy="294342"/>
          </a:xfrm>
          <a:prstGeom prst="rect">
            <a:avLst/>
          </a:prstGeom>
        </p:spPr>
      </p:pic>
      <p:grpSp>
        <p:nvGrpSpPr>
          <p:cNvPr id="125" name="Group 124" descr="Destination">
            <a:extLst>
              <a:ext uri="{FF2B5EF4-FFF2-40B4-BE49-F238E27FC236}">
                <a16:creationId xmlns:a16="http://schemas.microsoft.com/office/drawing/2014/main" id="{3B0B2510-F631-454C-8466-CE33DC5E0F3F}"/>
              </a:ext>
            </a:extLst>
          </p:cNvPr>
          <p:cNvGrpSpPr/>
          <p:nvPr/>
        </p:nvGrpSpPr>
        <p:grpSpPr>
          <a:xfrm>
            <a:off x="6993890" y="3951707"/>
            <a:ext cx="743795" cy="743795"/>
            <a:chOff x="4982521" y="2229894"/>
            <a:chExt cx="743989" cy="743989"/>
          </a:xfrm>
        </p:grpSpPr>
        <p:grpSp>
          <p:nvGrpSpPr>
            <p:cNvPr id="126" name="Group 125">
              <a:extLst>
                <a:ext uri="{FF2B5EF4-FFF2-40B4-BE49-F238E27FC236}">
                  <a16:creationId xmlns:a16="http://schemas.microsoft.com/office/drawing/2014/main" id="{0885FCC6-FC77-4343-F009-707B3798DF89}"/>
                </a:ext>
              </a:extLst>
            </p:cNvPr>
            <p:cNvGrpSpPr/>
            <p:nvPr/>
          </p:nvGrpSpPr>
          <p:grpSpPr>
            <a:xfrm>
              <a:off x="4982521" y="2229894"/>
              <a:ext cx="743989" cy="743989"/>
              <a:chOff x="5638800" y="3142210"/>
              <a:chExt cx="743989" cy="743989"/>
            </a:xfrm>
          </p:grpSpPr>
          <p:pic>
            <p:nvPicPr>
              <p:cNvPr id="128" name="Graphic 127" descr="Single gear outline">
                <a:extLst>
                  <a:ext uri="{FF2B5EF4-FFF2-40B4-BE49-F238E27FC236}">
                    <a16:creationId xmlns:a16="http://schemas.microsoft.com/office/drawing/2014/main" id="{0E2D48AE-2212-14B8-77B0-0805DD4EF2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2673" y="3340243"/>
                <a:ext cx="396241" cy="396241"/>
              </a:xfrm>
              <a:prstGeom prst="rect">
                <a:avLst/>
              </a:prstGeom>
            </p:spPr>
          </p:pic>
          <p:pic>
            <p:nvPicPr>
              <p:cNvPr id="129" name="Graphic 128" descr="Cloud outline">
                <a:extLst>
                  <a:ext uri="{FF2B5EF4-FFF2-40B4-BE49-F238E27FC236}">
                    <a16:creationId xmlns:a16="http://schemas.microsoft.com/office/drawing/2014/main" id="{686369AE-E1A1-8B4B-6AC2-42C8704971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800" y="3142210"/>
                <a:ext cx="743989" cy="743989"/>
              </a:xfrm>
              <a:prstGeom prst="rect">
                <a:avLst/>
              </a:prstGeom>
            </p:spPr>
          </p:pic>
        </p:grpSp>
        <p:sp>
          <p:nvSpPr>
            <p:cNvPr id="127" name="Explosion: 8 Points 118">
              <a:extLst>
                <a:ext uri="{FF2B5EF4-FFF2-40B4-BE49-F238E27FC236}">
                  <a16:creationId xmlns:a16="http://schemas.microsoft.com/office/drawing/2014/main" id="{C5AC4DD9-D26B-DE4F-50A5-701FBBF57CBE}"/>
                </a:ext>
              </a:extLst>
            </p:cNvPr>
            <p:cNvSpPr/>
            <p:nvPr/>
          </p:nvSpPr>
          <p:spPr>
            <a:xfrm>
              <a:off x="4982521" y="2562980"/>
              <a:ext cx="195263" cy="152355"/>
            </a:xfrm>
            <a:prstGeom prst="irregularSeal1">
              <a:avLst/>
            </a:prstGeom>
            <a:solidFill>
              <a:srgbClr val="FFC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latin typeface="Franklin Gothic Medium"/>
              </a:endParaRPr>
            </a:p>
          </p:txBody>
        </p:sp>
      </p:grpSp>
      <p:cxnSp>
        <p:nvCxnSpPr>
          <p:cNvPr id="130" name="Straight Connector 129">
            <a:extLst>
              <a:ext uri="{FF2B5EF4-FFF2-40B4-BE49-F238E27FC236}">
                <a16:creationId xmlns:a16="http://schemas.microsoft.com/office/drawing/2014/main" id="{01498E23-BAB4-9877-A220-5C92FA1BBE3D}"/>
              </a:ext>
              <a:ext uri="{C183D7F6-B498-43B3-948B-1728B52AA6E4}">
                <adec:decorative xmlns:adec="http://schemas.microsoft.com/office/drawing/2017/decorative" val="1"/>
              </a:ext>
            </a:extLst>
          </p:cNvPr>
          <p:cNvCxnSpPr>
            <a:cxnSpLocks/>
            <a:endCxn id="135" idx="1"/>
          </p:cNvCxnSpPr>
          <p:nvPr/>
        </p:nvCxnSpPr>
        <p:spPr>
          <a:xfrm>
            <a:off x="4226287" y="4957713"/>
            <a:ext cx="1862706" cy="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Arrow Connector 130">
            <a:extLst>
              <a:ext uri="{FF2B5EF4-FFF2-40B4-BE49-F238E27FC236}">
                <a16:creationId xmlns:a16="http://schemas.microsoft.com/office/drawing/2014/main" id="{6F4F2B2B-2680-141F-DF33-493C7C61AD08}"/>
              </a:ext>
              <a:ext uri="{C183D7F6-B498-43B3-948B-1728B52AA6E4}">
                <adec:decorative xmlns:adec="http://schemas.microsoft.com/office/drawing/2017/decorative" val="1"/>
              </a:ext>
            </a:extLst>
          </p:cNvPr>
          <p:cNvCxnSpPr>
            <a:cxnSpLocks/>
            <a:stCxn id="135" idx="3"/>
            <a:endCxn id="140" idx="1"/>
          </p:cNvCxnSpPr>
          <p:nvPr/>
        </p:nvCxnSpPr>
        <p:spPr>
          <a:xfrm flipV="1">
            <a:off x="6383336" y="4954290"/>
            <a:ext cx="620595" cy="3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2" name="Group 131" descr="Event">
            <a:extLst>
              <a:ext uri="{FF2B5EF4-FFF2-40B4-BE49-F238E27FC236}">
                <a16:creationId xmlns:a16="http://schemas.microsoft.com/office/drawing/2014/main" id="{CC516AA4-10AE-D2C4-E5EE-C801909B8C8C}"/>
              </a:ext>
            </a:extLst>
          </p:cNvPr>
          <p:cNvGrpSpPr/>
          <p:nvPr/>
        </p:nvGrpSpPr>
        <p:grpSpPr>
          <a:xfrm>
            <a:off x="4439872" y="4668215"/>
            <a:ext cx="311037" cy="257424"/>
            <a:chOff x="2638354" y="3535374"/>
            <a:chExt cx="695396" cy="453275"/>
          </a:xfrm>
        </p:grpSpPr>
        <p:pic>
          <p:nvPicPr>
            <p:cNvPr id="133" name="Graphic 132">
              <a:extLst>
                <a:ext uri="{FF2B5EF4-FFF2-40B4-BE49-F238E27FC236}">
                  <a16:creationId xmlns:a16="http://schemas.microsoft.com/office/drawing/2014/main" id="{F6ADD32C-2F8F-F4FB-788B-F9AC06546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967" y="3535374"/>
              <a:ext cx="401783" cy="401783"/>
            </a:xfrm>
            <a:prstGeom prst="rect">
              <a:avLst/>
            </a:prstGeom>
          </p:spPr>
        </p:pic>
        <p:pic>
          <p:nvPicPr>
            <p:cNvPr id="134" name="Graphic 133">
              <a:extLst>
                <a:ext uri="{FF2B5EF4-FFF2-40B4-BE49-F238E27FC236}">
                  <a16:creationId xmlns:a16="http://schemas.microsoft.com/office/drawing/2014/main" id="{8C4176B7-6BB0-C58D-33AF-C0DE5519F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8354" y="3586866"/>
              <a:ext cx="401783" cy="401783"/>
            </a:xfrm>
            <a:prstGeom prst="rect">
              <a:avLst/>
            </a:prstGeom>
          </p:spPr>
        </p:pic>
      </p:grpSp>
      <p:pic>
        <p:nvPicPr>
          <p:cNvPr id="135" name="Graphic 134" descr="Event">
            <a:extLst>
              <a:ext uri="{FF2B5EF4-FFF2-40B4-BE49-F238E27FC236}">
                <a16:creationId xmlns:a16="http://schemas.microsoft.com/office/drawing/2014/main" id="{B9C9F284-5ED5-CC64-1CC1-AA9DF03FC8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8993" y="4810542"/>
            <a:ext cx="294342" cy="294342"/>
          </a:xfrm>
          <a:prstGeom prst="rect">
            <a:avLst/>
          </a:prstGeom>
        </p:spPr>
      </p:pic>
      <p:grpSp>
        <p:nvGrpSpPr>
          <p:cNvPr id="136" name="Group 135" descr="Destination">
            <a:extLst>
              <a:ext uri="{FF2B5EF4-FFF2-40B4-BE49-F238E27FC236}">
                <a16:creationId xmlns:a16="http://schemas.microsoft.com/office/drawing/2014/main" id="{AA7C047F-F358-FBB8-EFC4-4B52A2CBAEED}"/>
              </a:ext>
            </a:extLst>
          </p:cNvPr>
          <p:cNvGrpSpPr/>
          <p:nvPr/>
        </p:nvGrpSpPr>
        <p:grpSpPr>
          <a:xfrm>
            <a:off x="7003932" y="4582393"/>
            <a:ext cx="743795" cy="743795"/>
            <a:chOff x="4982521" y="2229894"/>
            <a:chExt cx="743989" cy="743989"/>
          </a:xfrm>
        </p:grpSpPr>
        <p:grpSp>
          <p:nvGrpSpPr>
            <p:cNvPr id="137" name="Group 136">
              <a:extLst>
                <a:ext uri="{FF2B5EF4-FFF2-40B4-BE49-F238E27FC236}">
                  <a16:creationId xmlns:a16="http://schemas.microsoft.com/office/drawing/2014/main" id="{EBD41732-7C7B-1BC4-65CB-684D61A61E6D}"/>
                </a:ext>
              </a:extLst>
            </p:cNvPr>
            <p:cNvGrpSpPr/>
            <p:nvPr/>
          </p:nvGrpSpPr>
          <p:grpSpPr>
            <a:xfrm>
              <a:off x="4982521" y="2229894"/>
              <a:ext cx="743989" cy="743989"/>
              <a:chOff x="5638800" y="3142210"/>
              <a:chExt cx="743989" cy="743989"/>
            </a:xfrm>
          </p:grpSpPr>
          <p:pic>
            <p:nvPicPr>
              <p:cNvPr id="139" name="Graphic 138" descr="Single gear outline">
                <a:extLst>
                  <a:ext uri="{FF2B5EF4-FFF2-40B4-BE49-F238E27FC236}">
                    <a16:creationId xmlns:a16="http://schemas.microsoft.com/office/drawing/2014/main" id="{F6023CD9-7E3F-E744-FF35-A7595CBE68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2673" y="3340243"/>
                <a:ext cx="396241" cy="396241"/>
              </a:xfrm>
              <a:prstGeom prst="rect">
                <a:avLst/>
              </a:prstGeom>
            </p:spPr>
          </p:pic>
          <p:pic>
            <p:nvPicPr>
              <p:cNvPr id="140" name="Graphic 139" descr="Cloud outline">
                <a:extLst>
                  <a:ext uri="{FF2B5EF4-FFF2-40B4-BE49-F238E27FC236}">
                    <a16:creationId xmlns:a16="http://schemas.microsoft.com/office/drawing/2014/main" id="{9B2CFC69-DA55-75DD-95AA-C099FDA3C0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800" y="3142210"/>
                <a:ext cx="743989" cy="743989"/>
              </a:xfrm>
              <a:prstGeom prst="rect">
                <a:avLst/>
              </a:prstGeom>
            </p:spPr>
          </p:pic>
        </p:grpSp>
        <p:sp>
          <p:nvSpPr>
            <p:cNvPr id="138" name="Explosion: 8 Points 118">
              <a:extLst>
                <a:ext uri="{FF2B5EF4-FFF2-40B4-BE49-F238E27FC236}">
                  <a16:creationId xmlns:a16="http://schemas.microsoft.com/office/drawing/2014/main" id="{8ADF9CE6-F225-B317-E8BF-6F51186ACB47}"/>
                </a:ext>
              </a:extLst>
            </p:cNvPr>
            <p:cNvSpPr/>
            <p:nvPr/>
          </p:nvSpPr>
          <p:spPr>
            <a:xfrm>
              <a:off x="4982521" y="2562980"/>
              <a:ext cx="195263" cy="152355"/>
            </a:xfrm>
            <a:prstGeom prst="irregularSeal1">
              <a:avLst/>
            </a:prstGeom>
            <a:solidFill>
              <a:srgbClr val="FFC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latin typeface="Franklin Gothic Medium"/>
              </a:endParaRPr>
            </a:p>
          </p:txBody>
        </p:sp>
      </p:grpSp>
      <p:cxnSp>
        <p:nvCxnSpPr>
          <p:cNvPr id="141" name="Straight Connector 140">
            <a:extLst>
              <a:ext uri="{FF2B5EF4-FFF2-40B4-BE49-F238E27FC236}">
                <a16:creationId xmlns:a16="http://schemas.microsoft.com/office/drawing/2014/main" id="{09DEA645-EB7C-54EA-199B-112383CDDE30}"/>
              </a:ext>
              <a:ext uri="{C183D7F6-B498-43B3-948B-1728B52AA6E4}">
                <adec:decorative xmlns:adec="http://schemas.microsoft.com/office/drawing/2017/decorative" val="1"/>
              </a:ext>
            </a:extLst>
          </p:cNvPr>
          <p:cNvCxnSpPr>
            <a:cxnSpLocks/>
            <a:endCxn id="146" idx="1"/>
          </p:cNvCxnSpPr>
          <p:nvPr/>
        </p:nvCxnSpPr>
        <p:spPr>
          <a:xfrm>
            <a:off x="4233869" y="5585645"/>
            <a:ext cx="1853963" cy="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2" name="Straight Arrow Connector 141">
            <a:extLst>
              <a:ext uri="{FF2B5EF4-FFF2-40B4-BE49-F238E27FC236}">
                <a16:creationId xmlns:a16="http://schemas.microsoft.com/office/drawing/2014/main" id="{66925F23-4130-4F85-2C62-08B75CF3BAA4}"/>
              </a:ext>
              <a:ext uri="{C183D7F6-B498-43B3-948B-1728B52AA6E4}">
                <adec:decorative xmlns:adec="http://schemas.microsoft.com/office/drawing/2017/decorative" val="1"/>
              </a:ext>
            </a:extLst>
          </p:cNvPr>
          <p:cNvCxnSpPr>
            <a:cxnSpLocks/>
            <a:stCxn id="146" idx="3"/>
            <a:endCxn id="151" idx="1"/>
          </p:cNvCxnSpPr>
          <p:nvPr/>
        </p:nvCxnSpPr>
        <p:spPr>
          <a:xfrm flipV="1">
            <a:off x="6382175" y="5582222"/>
            <a:ext cx="620595" cy="3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43" name="Group 142" descr="Event">
            <a:extLst>
              <a:ext uri="{FF2B5EF4-FFF2-40B4-BE49-F238E27FC236}">
                <a16:creationId xmlns:a16="http://schemas.microsoft.com/office/drawing/2014/main" id="{AFE83196-3C81-4C41-5614-3D72247457D3}"/>
              </a:ext>
            </a:extLst>
          </p:cNvPr>
          <p:cNvGrpSpPr/>
          <p:nvPr/>
        </p:nvGrpSpPr>
        <p:grpSpPr>
          <a:xfrm>
            <a:off x="4438711" y="5296147"/>
            <a:ext cx="311037" cy="257424"/>
            <a:chOff x="2638354" y="3535374"/>
            <a:chExt cx="695396" cy="453275"/>
          </a:xfrm>
        </p:grpSpPr>
        <p:pic>
          <p:nvPicPr>
            <p:cNvPr id="144" name="Graphic 143">
              <a:extLst>
                <a:ext uri="{FF2B5EF4-FFF2-40B4-BE49-F238E27FC236}">
                  <a16:creationId xmlns:a16="http://schemas.microsoft.com/office/drawing/2014/main" id="{14023CB9-7B68-A299-1D1A-60672C0209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967" y="3535374"/>
              <a:ext cx="401783" cy="401783"/>
            </a:xfrm>
            <a:prstGeom prst="rect">
              <a:avLst/>
            </a:prstGeom>
          </p:spPr>
        </p:pic>
        <p:pic>
          <p:nvPicPr>
            <p:cNvPr id="145" name="Graphic 144">
              <a:extLst>
                <a:ext uri="{FF2B5EF4-FFF2-40B4-BE49-F238E27FC236}">
                  <a16:creationId xmlns:a16="http://schemas.microsoft.com/office/drawing/2014/main" id="{D1089021-C91B-97B6-5244-B53B4C0E3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8354" y="3586866"/>
              <a:ext cx="401783" cy="401783"/>
            </a:xfrm>
            <a:prstGeom prst="rect">
              <a:avLst/>
            </a:prstGeom>
          </p:spPr>
        </p:pic>
      </p:grpSp>
      <p:pic>
        <p:nvPicPr>
          <p:cNvPr id="146" name="Graphic 145" descr="Event">
            <a:extLst>
              <a:ext uri="{FF2B5EF4-FFF2-40B4-BE49-F238E27FC236}">
                <a16:creationId xmlns:a16="http://schemas.microsoft.com/office/drawing/2014/main" id="{2B1652CB-FBE3-76B7-856F-69E7EBBBDB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7832" y="5438474"/>
            <a:ext cx="294342" cy="294342"/>
          </a:xfrm>
          <a:prstGeom prst="rect">
            <a:avLst/>
          </a:prstGeom>
        </p:spPr>
      </p:pic>
      <p:grpSp>
        <p:nvGrpSpPr>
          <p:cNvPr id="147" name="Group 146" descr="Destination">
            <a:extLst>
              <a:ext uri="{FF2B5EF4-FFF2-40B4-BE49-F238E27FC236}">
                <a16:creationId xmlns:a16="http://schemas.microsoft.com/office/drawing/2014/main" id="{B1D9321B-CB4A-E2BC-72F0-AE2A3CD7D6DB}"/>
              </a:ext>
            </a:extLst>
          </p:cNvPr>
          <p:cNvGrpSpPr/>
          <p:nvPr/>
        </p:nvGrpSpPr>
        <p:grpSpPr>
          <a:xfrm>
            <a:off x="7002771" y="5210325"/>
            <a:ext cx="743795" cy="743795"/>
            <a:chOff x="4982521" y="2229894"/>
            <a:chExt cx="743989" cy="743989"/>
          </a:xfrm>
        </p:grpSpPr>
        <p:grpSp>
          <p:nvGrpSpPr>
            <p:cNvPr id="148" name="Group 147">
              <a:extLst>
                <a:ext uri="{FF2B5EF4-FFF2-40B4-BE49-F238E27FC236}">
                  <a16:creationId xmlns:a16="http://schemas.microsoft.com/office/drawing/2014/main" id="{1FF8AE1A-08D1-F16C-DFD4-D9EC24F19897}"/>
                </a:ext>
              </a:extLst>
            </p:cNvPr>
            <p:cNvGrpSpPr/>
            <p:nvPr/>
          </p:nvGrpSpPr>
          <p:grpSpPr>
            <a:xfrm>
              <a:off x="4982521" y="2229894"/>
              <a:ext cx="743989" cy="743989"/>
              <a:chOff x="5638800" y="3142210"/>
              <a:chExt cx="743989" cy="743989"/>
            </a:xfrm>
          </p:grpSpPr>
          <p:pic>
            <p:nvPicPr>
              <p:cNvPr id="150" name="Graphic 149" descr="Single gear outline">
                <a:extLst>
                  <a:ext uri="{FF2B5EF4-FFF2-40B4-BE49-F238E27FC236}">
                    <a16:creationId xmlns:a16="http://schemas.microsoft.com/office/drawing/2014/main" id="{2A611517-3D51-E341-E541-AE4EB9E219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2673" y="3340243"/>
                <a:ext cx="396241" cy="396241"/>
              </a:xfrm>
              <a:prstGeom prst="rect">
                <a:avLst/>
              </a:prstGeom>
            </p:spPr>
          </p:pic>
          <p:pic>
            <p:nvPicPr>
              <p:cNvPr id="151" name="Graphic 150" descr="Cloud outline">
                <a:extLst>
                  <a:ext uri="{FF2B5EF4-FFF2-40B4-BE49-F238E27FC236}">
                    <a16:creationId xmlns:a16="http://schemas.microsoft.com/office/drawing/2014/main" id="{AA170083-CBC0-9246-6C17-1699A4D801D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800" y="3142210"/>
                <a:ext cx="743989" cy="743989"/>
              </a:xfrm>
              <a:prstGeom prst="rect">
                <a:avLst/>
              </a:prstGeom>
            </p:spPr>
          </p:pic>
        </p:grpSp>
        <p:sp>
          <p:nvSpPr>
            <p:cNvPr id="149" name="Explosion: 8 Points 118">
              <a:extLst>
                <a:ext uri="{FF2B5EF4-FFF2-40B4-BE49-F238E27FC236}">
                  <a16:creationId xmlns:a16="http://schemas.microsoft.com/office/drawing/2014/main" id="{DBD31698-0FD9-9ACC-B8A1-59F7582EB76F}"/>
                </a:ext>
              </a:extLst>
            </p:cNvPr>
            <p:cNvSpPr/>
            <p:nvPr/>
          </p:nvSpPr>
          <p:spPr>
            <a:xfrm>
              <a:off x="4982521" y="2562980"/>
              <a:ext cx="195263" cy="152355"/>
            </a:xfrm>
            <a:prstGeom prst="irregularSeal1">
              <a:avLst/>
            </a:prstGeom>
            <a:solidFill>
              <a:srgbClr val="FFC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latin typeface="Franklin Gothic Medium"/>
              </a:endParaRPr>
            </a:p>
          </p:txBody>
        </p:sp>
      </p:grpSp>
      <p:cxnSp>
        <p:nvCxnSpPr>
          <p:cNvPr id="152" name="Straight Connector 151">
            <a:extLst>
              <a:ext uri="{FF2B5EF4-FFF2-40B4-BE49-F238E27FC236}">
                <a16:creationId xmlns:a16="http://schemas.microsoft.com/office/drawing/2014/main" id="{0A315EA8-8AAE-8E9C-794C-25F9C09842A1}"/>
              </a:ext>
              <a:ext uri="{C183D7F6-B498-43B3-948B-1728B52AA6E4}">
                <adec:decorative xmlns:adec="http://schemas.microsoft.com/office/drawing/2017/decorative" val="1"/>
              </a:ext>
            </a:extLst>
          </p:cNvPr>
          <p:cNvCxnSpPr>
            <a:cxnSpLocks/>
            <a:endCxn id="157" idx="1"/>
          </p:cNvCxnSpPr>
          <p:nvPr/>
        </p:nvCxnSpPr>
        <p:spPr>
          <a:xfrm>
            <a:off x="4233869" y="6200995"/>
            <a:ext cx="1862706" cy="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3" name="Straight Arrow Connector 152">
            <a:extLst>
              <a:ext uri="{FF2B5EF4-FFF2-40B4-BE49-F238E27FC236}">
                <a16:creationId xmlns:a16="http://schemas.microsoft.com/office/drawing/2014/main" id="{7A2696F7-6CC6-F673-2B00-BFD840503003}"/>
              </a:ext>
              <a:ext uri="{C183D7F6-B498-43B3-948B-1728B52AA6E4}">
                <adec:decorative xmlns:adec="http://schemas.microsoft.com/office/drawing/2017/decorative" val="1"/>
              </a:ext>
            </a:extLst>
          </p:cNvPr>
          <p:cNvCxnSpPr>
            <a:cxnSpLocks/>
            <a:stCxn id="157" idx="3"/>
            <a:endCxn id="162" idx="1"/>
          </p:cNvCxnSpPr>
          <p:nvPr/>
        </p:nvCxnSpPr>
        <p:spPr>
          <a:xfrm flipV="1">
            <a:off x="6390918" y="6197572"/>
            <a:ext cx="620595" cy="3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4" name="Group 153" descr="Event">
            <a:extLst>
              <a:ext uri="{FF2B5EF4-FFF2-40B4-BE49-F238E27FC236}">
                <a16:creationId xmlns:a16="http://schemas.microsoft.com/office/drawing/2014/main" id="{26F847A9-A64D-2106-E2C5-97B807AD3D86}"/>
              </a:ext>
            </a:extLst>
          </p:cNvPr>
          <p:cNvGrpSpPr/>
          <p:nvPr/>
        </p:nvGrpSpPr>
        <p:grpSpPr>
          <a:xfrm>
            <a:off x="4407697" y="5911497"/>
            <a:ext cx="311037" cy="257424"/>
            <a:chOff x="2638354" y="3535374"/>
            <a:chExt cx="695396" cy="453275"/>
          </a:xfrm>
        </p:grpSpPr>
        <p:pic>
          <p:nvPicPr>
            <p:cNvPr id="155" name="Graphic 154">
              <a:extLst>
                <a:ext uri="{FF2B5EF4-FFF2-40B4-BE49-F238E27FC236}">
                  <a16:creationId xmlns:a16="http://schemas.microsoft.com/office/drawing/2014/main" id="{D3F61ADA-B207-D6EC-575D-F8805E0A88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967" y="3535374"/>
              <a:ext cx="401783" cy="401783"/>
            </a:xfrm>
            <a:prstGeom prst="rect">
              <a:avLst/>
            </a:prstGeom>
          </p:spPr>
        </p:pic>
        <p:pic>
          <p:nvPicPr>
            <p:cNvPr id="156" name="Graphic 155">
              <a:extLst>
                <a:ext uri="{FF2B5EF4-FFF2-40B4-BE49-F238E27FC236}">
                  <a16:creationId xmlns:a16="http://schemas.microsoft.com/office/drawing/2014/main" id="{9F5DA79F-1BEB-0FF8-EF0D-BC9CE5F257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8354" y="3586866"/>
              <a:ext cx="401783" cy="401783"/>
            </a:xfrm>
            <a:prstGeom prst="rect">
              <a:avLst/>
            </a:prstGeom>
          </p:spPr>
        </p:pic>
      </p:grpSp>
      <p:pic>
        <p:nvPicPr>
          <p:cNvPr id="157" name="Graphic 156" descr="Event">
            <a:extLst>
              <a:ext uri="{FF2B5EF4-FFF2-40B4-BE49-F238E27FC236}">
                <a16:creationId xmlns:a16="http://schemas.microsoft.com/office/drawing/2014/main" id="{8C84DD80-9B75-0351-5085-07EAD0C607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575" y="6053824"/>
            <a:ext cx="294342" cy="294342"/>
          </a:xfrm>
          <a:prstGeom prst="rect">
            <a:avLst/>
          </a:prstGeom>
        </p:spPr>
      </p:pic>
      <p:grpSp>
        <p:nvGrpSpPr>
          <p:cNvPr id="158" name="Group 157" descr="Destination">
            <a:extLst>
              <a:ext uri="{FF2B5EF4-FFF2-40B4-BE49-F238E27FC236}">
                <a16:creationId xmlns:a16="http://schemas.microsoft.com/office/drawing/2014/main" id="{200EB41D-16C2-D304-39BC-29B3FDF37E7A}"/>
              </a:ext>
            </a:extLst>
          </p:cNvPr>
          <p:cNvGrpSpPr/>
          <p:nvPr/>
        </p:nvGrpSpPr>
        <p:grpSpPr>
          <a:xfrm>
            <a:off x="7011514" y="5825675"/>
            <a:ext cx="743795" cy="743795"/>
            <a:chOff x="4982521" y="2229894"/>
            <a:chExt cx="743989" cy="743989"/>
          </a:xfrm>
        </p:grpSpPr>
        <p:grpSp>
          <p:nvGrpSpPr>
            <p:cNvPr id="159" name="Group 158">
              <a:extLst>
                <a:ext uri="{FF2B5EF4-FFF2-40B4-BE49-F238E27FC236}">
                  <a16:creationId xmlns:a16="http://schemas.microsoft.com/office/drawing/2014/main" id="{AAAA4E8C-52AE-36C1-2082-1E77E84B4973}"/>
                </a:ext>
              </a:extLst>
            </p:cNvPr>
            <p:cNvGrpSpPr/>
            <p:nvPr/>
          </p:nvGrpSpPr>
          <p:grpSpPr>
            <a:xfrm>
              <a:off x="4982521" y="2229894"/>
              <a:ext cx="743989" cy="743989"/>
              <a:chOff x="5638800" y="3142210"/>
              <a:chExt cx="743989" cy="743989"/>
            </a:xfrm>
          </p:grpSpPr>
          <p:pic>
            <p:nvPicPr>
              <p:cNvPr id="161" name="Graphic 160" descr="Single gear outline">
                <a:extLst>
                  <a:ext uri="{FF2B5EF4-FFF2-40B4-BE49-F238E27FC236}">
                    <a16:creationId xmlns:a16="http://schemas.microsoft.com/office/drawing/2014/main" id="{6F77F891-AFD1-D1A0-B4E3-83342863DB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2673" y="3340243"/>
                <a:ext cx="396241" cy="396241"/>
              </a:xfrm>
              <a:prstGeom prst="rect">
                <a:avLst/>
              </a:prstGeom>
            </p:spPr>
          </p:pic>
          <p:pic>
            <p:nvPicPr>
              <p:cNvPr id="162" name="Graphic 161" descr="Cloud outline">
                <a:extLst>
                  <a:ext uri="{FF2B5EF4-FFF2-40B4-BE49-F238E27FC236}">
                    <a16:creationId xmlns:a16="http://schemas.microsoft.com/office/drawing/2014/main" id="{ECF6A7A8-FEEF-EA3C-18EF-20DA5FA475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800" y="3142210"/>
                <a:ext cx="743989" cy="743989"/>
              </a:xfrm>
              <a:prstGeom prst="rect">
                <a:avLst/>
              </a:prstGeom>
            </p:spPr>
          </p:pic>
        </p:grpSp>
        <p:sp>
          <p:nvSpPr>
            <p:cNvPr id="160" name="Explosion: 8 Points 118">
              <a:extLst>
                <a:ext uri="{FF2B5EF4-FFF2-40B4-BE49-F238E27FC236}">
                  <a16:creationId xmlns:a16="http://schemas.microsoft.com/office/drawing/2014/main" id="{529E1DFB-628F-D8B2-8208-3BFBC5E32EB0}"/>
                </a:ext>
              </a:extLst>
            </p:cNvPr>
            <p:cNvSpPr/>
            <p:nvPr/>
          </p:nvSpPr>
          <p:spPr>
            <a:xfrm>
              <a:off x="4982521" y="2562980"/>
              <a:ext cx="195263" cy="152355"/>
            </a:xfrm>
            <a:prstGeom prst="irregularSeal1">
              <a:avLst/>
            </a:prstGeom>
            <a:solidFill>
              <a:srgbClr val="FFC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latin typeface="Franklin Gothic Medium"/>
              </a:endParaRPr>
            </a:p>
          </p:txBody>
        </p:sp>
      </p:grpSp>
      <p:cxnSp>
        <p:nvCxnSpPr>
          <p:cNvPr id="164" name="Straight Connector 163">
            <a:extLst>
              <a:ext uri="{FF2B5EF4-FFF2-40B4-BE49-F238E27FC236}">
                <a16:creationId xmlns:a16="http://schemas.microsoft.com/office/drawing/2014/main" id="{7075DF43-283A-A160-F365-9F30D5D2892A}"/>
              </a:ext>
            </a:extLst>
          </p:cNvPr>
          <p:cNvCxnSpPr>
            <a:cxnSpLocks/>
          </p:cNvCxnSpPr>
          <p:nvPr/>
        </p:nvCxnSpPr>
        <p:spPr>
          <a:xfrm>
            <a:off x="4178606" y="1979245"/>
            <a:ext cx="0" cy="447054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816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Publish your application’s events and enable downstream solutions to subscribe to them</a:t>
            </a:r>
          </a:p>
        </p:txBody>
      </p:sp>
      <p:sp>
        <p:nvSpPr>
          <p:cNvPr id="6" name="Text Placeholder 5"/>
          <p:cNvSpPr>
            <a:spLocks noGrp="1"/>
          </p:cNvSpPr>
          <p:nvPr>
            <p:ph type="body" sz="quarter" idx="10"/>
          </p:nvPr>
        </p:nvSpPr>
        <p:spPr>
          <a:xfrm>
            <a:off x="586390" y="1434370"/>
            <a:ext cx="11018520" cy="2400657"/>
          </a:xfrm>
        </p:spPr>
        <p:txBody>
          <a:bodyPr/>
          <a:lstStyle/>
          <a:p>
            <a:pPr marL="45720" indent="0">
              <a:buNone/>
            </a:pPr>
            <a:endParaRPr lang="en-US" sz="2000" dirty="0">
              <a:cs typeface="+mn-cs"/>
            </a:endParaRPr>
          </a:p>
          <a:p>
            <a:r>
              <a:rPr lang="en-US" sz="2000" dirty="0">
                <a:cs typeface="+mn-cs"/>
              </a:rPr>
              <a:t>Feature: Azure Event Grid Topics</a:t>
            </a:r>
          </a:p>
          <a:p>
            <a:r>
              <a:rPr lang="en-US" sz="2000" dirty="0">
                <a:cs typeface="+mn-cs"/>
              </a:rPr>
              <a:t>Edition: Azure</a:t>
            </a:r>
          </a:p>
          <a:p>
            <a:pPr marL="45720" indent="0">
              <a:buNone/>
            </a:pPr>
            <a:endParaRPr lang="en-US" sz="2000" dirty="0">
              <a:cs typeface="+mn-cs"/>
            </a:endParaRPr>
          </a:p>
          <a:p>
            <a:pPr marL="45720" indent="0">
              <a:buNone/>
            </a:pPr>
            <a:r>
              <a:rPr lang="en-US" sz="2000" dirty="0">
                <a:cs typeface="+mn-cs"/>
              </a:rPr>
              <a:t>As an </a:t>
            </a:r>
            <a:r>
              <a:rPr lang="en-US" sz="2000" b="1" dirty="0">
                <a:cs typeface="+mn-cs"/>
              </a:rPr>
              <a:t>owner of a system</a:t>
            </a:r>
            <a:r>
              <a:rPr lang="en-US" sz="2000" dirty="0">
                <a:cs typeface="+mn-cs"/>
              </a:rPr>
              <a:t>, </a:t>
            </a:r>
            <a:r>
              <a:rPr lang="en-US" sz="2000" b="1" dirty="0">
                <a:cs typeface="+mn-cs"/>
              </a:rPr>
              <a:t>I want </a:t>
            </a:r>
            <a:r>
              <a:rPr lang="en-US" sz="2000" dirty="0">
                <a:cs typeface="+mn-cs"/>
              </a:rPr>
              <a:t>to communicate my system's state changes by publishing events and configuring routing of those events </a:t>
            </a:r>
            <a:r>
              <a:rPr lang="en-US" sz="2000" b="1" dirty="0">
                <a:cs typeface="+mn-cs"/>
              </a:rPr>
              <a:t>so that </a:t>
            </a:r>
            <a:r>
              <a:rPr lang="en-US" sz="2000" dirty="0">
                <a:cs typeface="+mn-cs"/>
              </a:rPr>
              <a:t>event handlers, under my control or otherwise, can process my system's events in a way they see fit.</a:t>
            </a:r>
          </a:p>
        </p:txBody>
      </p:sp>
    </p:spTree>
    <p:extLst>
      <p:ext uri="{BB962C8B-B14F-4D97-AF65-F5344CB8AC3E}">
        <p14:creationId xmlns:p14="http://schemas.microsoft.com/office/powerpoint/2010/main" val="2934752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Event Grid Topics</a:t>
            </a:r>
          </a:p>
        </p:txBody>
      </p:sp>
      <p:cxnSp>
        <p:nvCxnSpPr>
          <p:cNvPr id="4" name="Straight Arrow Connector 3">
            <a:extLst>
              <a:ext uri="{FF2B5EF4-FFF2-40B4-BE49-F238E27FC236}">
                <a16:creationId xmlns:a16="http://schemas.microsoft.com/office/drawing/2014/main" id="{C7A87670-6059-27BE-E497-BC70642D28F0}"/>
              </a:ext>
              <a:ext uri="{C183D7F6-B498-43B3-948B-1728B52AA6E4}">
                <adec:decorative xmlns:adec="http://schemas.microsoft.com/office/drawing/2017/decorative" val="1"/>
              </a:ext>
            </a:extLst>
          </p:cNvPr>
          <p:cNvCxnSpPr>
            <a:cxnSpLocks/>
            <a:stCxn id="35" idx="3"/>
            <a:endCxn id="39" idx="1"/>
          </p:cNvCxnSpPr>
          <p:nvPr/>
        </p:nvCxnSpPr>
        <p:spPr>
          <a:xfrm flipV="1">
            <a:off x="5376985" y="2723571"/>
            <a:ext cx="646922" cy="1298043"/>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9594AA95-8EB8-4FEB-BFEA-1CA7DA3A3509}"/>
              </a:ext>
            </a:extLst>
          </p:cNvPr>
          <p:cNvSpPr txBox="1"/>
          <p:nvPr/>
        </p:nvSpPr>
        <p:spPr>
          <a:xfrm>
            <a:off x="4291757" y="3395503"/>
            <a:ext cx="872173" cy="338554"/>
          </a:xfrm>
          <a:prstGeom prst="rect">
            <a:avLst/>
          </a:prstGeom>
          <a:noFill/>
        </p:spPr>
        <p:txBody>
          <a:bodyPr wrap="square" rtlCol="0">
            <a:spAutoFit/>
          </a:bodyPr>
          <a:lstStyle/>
          <a:p>
            <a:r>
              <a:rPr lang="en-US" sz="1600" dirty="0">
                <a:solidFill>
                  <a:srgbClr val="000000"/>
                </a:solidFill>
                <a:latin typeface="Franklin Gothic Medium"/>
              </a:rPr>
              <a:t>Topic</a:t>
            </a:r>
            <a:endParaRPr lang="en-US" sz="1600" b="1" dirty="0">
              <a:solidFill>
                <a:srgbClr val="000000"/>
              </a:solidFill>
              <a:latin typeface="Franklin Gothic Medium"/>
            </a:endParaRPr>
          </a:p>
        </p:txBody>
      </p:sp>
      <p:cxnSp>
        <p:nvCxnSpPr>
          <p:cNvPr id="7" name="Straight Arrow Connector 6">
            <a:extLst>
              <a:ext uri="{FF2B5EF4-FFF2-40B4-BE49-F238E27FC236}">
                <a16:creationId xmlns:a16="http://schemas.microsoft.com/office/drawing/2014/main" id="{4127194A-B760-666A-2307-BB11DCA55ACD}"/>
              </a:ext>
              <a:ext uri="{C183D7F6-B498-43B3-948B-1728B52AA6E4}">
                <adec:decorative xmlns:adec="http://schemas.microsoft.com/office/drawing/2017/decorative" val="1"/>
              </a:ext>
            </a:extLst>
          </p:cNvPr>
          <p:cNvCxnSpPr>
            <a:cxnSpLocks/>
            <a:stCxn id="35" idx="3"/>
            <a:endCxn id="52" idx="1"/>
          </p:cNvCxnSpPr>
          <p:nvPr/>
        </p:nvCxnSpPr>
        <p:spPr>
          <a:xfrm>
            <a:off x="5376985" y="4021614"/>
            <a:ext cx="611757" cy="1316280"/>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EDB9B924-3F89-C804-8DE1-2F0F2056FE9E}"/>
              </a:ext>
            </a:extLst>
          </p:cNvPr>
          <p:cNvSpPr txBox="1"/>
          <p:nvPr/>
        </p:nvSpPr>
        <p:spPr>
          <a:xfrm>
            <a:off x="5966511" y="1582247"/>
            <a:ext cx="2225939" cy="338554"/>
          </a:xfrm>
          <a:prstGeom prst="rect">
            <a:avLst/>
          </a:prstGeom>
          <a:noFill/>
        </p:spPr>
        <p:txBody>
          <a:bodyPr wrap="square" rtlCol="0">
            <a:spAutoFit/>
          </a:bodyPr>
          <a:lstStyle/>
          <a:p>
            <a:r>
              <a:rPr lang="en-US" sz="1600" dirty="0">
                <a:solidFill>
                  <a:srgbClr val="000000"/>
                </a:solidFill>
                <a:latin typeface="Franklin Gothic Medium"/>
              </a:rPr>
              <a:t>Event Subscriptions</a:t>
            </a:r>
          </a:p>
        </p:txBody>
      </p:sp>
      <p:grpSp>
        <p:nvGrpSpPr>
          <p:cNvPr id="9" name="Group 8" descr="API deployed to Kubernetes image.">
            <a:extLst>
              <a:ext uri="{FF2B5EF4-FFF2-40B4-BE49-F238E27FC236}">
                <a16:creationId xmlns:a16="http://schemas.microsoft.com/office/drawing/2014/main" id="{94017A6A-49A5-BD5A-EA0B-B7610C35FA14}"/>
              </a:ext>
            </a:extLst>
          </p:cNvPr>
          <p:cNvGrpSpPr/>
          <p:nvPr/>
        </p:nvGrpSpPr>
        <p:grpSpPr>
          <a:xfrm>
            <a:off x="9966390" y="2393064"/>
            <a:ext cx="1481095" cy="1027052"/>
            <a:chOff x="9686321" y="3243152"/>
            <a:chExt cx="1481095" cy="1027052"/>
          </a:xfrm>
        </p:grpSpPr>
        <p:grpSp>
          <p:nvGrpSpPr>
            <p:cNvPr id="10" name="Group 9">
              <a:extLst>
                <a:ext uri="{FF2B5EF4-FFF2-40B4-BE49-F238E27FC236}">
                  <a16:creationId xmlns:a16="http://schemas.microsoft.com/office/drawing/2014/main" id="{B2BEEE04-054D-570C-D3EE-DDCC0DF5E982}"/>
                </a:ext>
              </a:extLst>
            </p:cNvPr>
            <p:cNvGrpSpPr/>
            <p:nvPr/>
          </p:nvGrpSpPr>
          <p:grpSpPr>
            <a:xfrm>
              <a:off x="9686321" y="3243152"/>
              <a:ext cx="1218700" cy="612560"/>
              <a:chOff x="9004049" y="3066452"/>
              <a:chExt cx="1218700" cy="612560"/>
            </a:xfrm>
          </p:grpSpPr>
          <p:pic>
            <p:nvPicPr>
              <p:cNvPr id="12" name="Picture 2" descr="From 0 to Kubernetes cluster with Ingress on custom VMs - Addshore">
                <a:extLst>
                  <a:ext uri="{FF2B5EF4-FFF2-40B4-BE49-F238E27FC236}">
                    <a16:creationId xmlns:a16="http://schemas.microsoft.com/office/drawing/2014/main" id="{3353CAFA-95CF-AAFC-ECDD-45200BDD3B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45072" y="3066452"/>
                <a:ext cx="577677" cy="5599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icro Services Icon Images, Stock Photos &amp; Vectors | Shutterstock">
                <a:extLst>
                  <a:ext uri="{FF2B5EF4-FFF2-40B4-BE49-F238E27FC236}">
                    <a16:creationId xmlns:a16="http://schemas.microsoft.com/office/drawing/2014/main" id="{2D6FD192-856F-3B54-3FFB-B190B3A2E85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267" t="13985" r="5920" b="18632"/>
              <a:stretch/>
            </p:blipFill>
            <p:spPr bwMode="auto">
              <a:xfrm flipH="1">
                <a:off x="9004049" y="3121548"/>
                <a:ext cx="650450" cy="55746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DC5501E0-5E31-95F3-EFB6-642993BBECE3}"/>
                </a:ext>
              </a:extLst>
            </p:cNvPr>
            <p:cNvSpPr txBox="1"/>
            <p:nvPr/>
          </p:nvSpPr>
          <p:spPr>
            <a:xfrm>
              <a:off x="9689921" y="3808539"/>
              <a:ext cx="1477495" cy="461665"/>
            </a:xfrm>
            <a:prstGeom prst="rect">
              <a:avLst/>
            </a:prstGeom>
            <a:noFill/>
          </p:spPr>
          <p:txBody>
            <a:bodyPr wrap="square" rtlCol="0">
              <a:spAutoFit/>
            </a:bodyPr>
            <a:lstStyle/>
            <a:p>
              <a:r>
                <a:rPr lang="en-US" sz="1200">
                  <a:solidFill>
                    <a:srgbClr val="000000"/>
                  </a:solidFill>
                  <a:latin typeface="Franklin Gothic Medium"/>
                </a:rPr>
                <a:t>API deployed on K8s</a:t>
              </a:r>
            </a:p>
          </p:txBody>
        </p:sp>
      </p:grpSp>
      <p:cxnSp>
        <p:nvCxnSpPr>
          <p:cNvPr id="14" name="Straight Arrow Connector 13">
            <a:extLst>
              <a:ext uri="{FF2B5EF4-FFF2-40B4-BE49-F238E27FC236}">
                <a16:creationId xmlns:a16="http://schemas.microsoft.com/office/drawing/2014/main" id="{BE3E5FA8-50A4-0695-0684-858C234BF4FF}"/>
              </a:ext>
              <a:ext uri="{C183D7F6-B498-43B3-948B-1728B52AA6E4}">
                <adec:decorative xmlns:adec="http://schemas.microsoft.com/office/drawing/2017/decorative" val="1"/>
              </a:ext>
            </a:extLst>
          </p:cNvPr>
          <p:cNvCxnSpPr>
            <a:cxnSpLocks/>
          </p:cNvCxnSpPr>
          <p:nvPr/>
        </p:nvCxnSpPr>
        <p:spPr>
          <a:xfrm>
            <a:off x="1381171" y="4021236"/>
            <a:ext cx="1604277"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5" name="Picture 14" descr="A picture containing drawing&#10;&#10;Description automatically generated">
            <a:extLst>
              <a:ext uri="{FF2B5EF4-FFF2-40B4-BE49-F238E27FC236}">
                <a16:creationId xmlns:a16="http://schemas.microsoft.com/office/drawing/2014/main" id="{783C8A67-395E-7E37-8B66-A08F5681528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209957" y="2590677"/>
            <a:ext cx="247322" cy="232512"/>
          </a:xfrm>
          <a:prstGeom prst="rect">
            <a:avLst/>
          </a:prstGeom>
        </p:spPr>
      </p:pic>
      <p:cxnSp>
        <p:nvCxnSpPr>
          <p:cNvPr id="16" name="Straight Arrow Connector 15">
            <a:extLst>
              <a:ext uri="{FF2B5EF4-FFF2-40B4-BE49-F238E27FC236}">
                <a16:creationId xmlns:a16="http://schemas.microsoft.com/office/drawing/2014/main" id="{8242987B-D745-48DA-E416-B1C511173F5E}"/>
              </a:ext>
              <a:ext uri="{C183D7F6-B498-43B3-948B-1728B52AA6E4}">
                <adec:decorative xmlns:adec="http://schemas.microsoft.com/office/drawing/2017/decorative" val="1"/>
              </a:ext>
            </a:extLst>
          </p:cNvPr>
          <p:cNvCxnSpPr>
            <a:cxnSpLocks/>
          </p:cNvCxnSpPr>
          <p:nvPr/>
        </p:nvCxnSpPr>
        <p:spPr>
          <a:xfrm flipV="1">
            <a:off x="7005574" y="2723570"/>
            <a:ext cx="2089728" cy="26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Service bus image.">
            <a:extLst>
              <a:ext uri="{FF2B5EF4-FFF2-40B4-BE49-F238E27FC236}">
                <a16:creationId xmlns:a16="http://schemas.microsoft.com/office/drawing/2014/main" id="{0505A7D9-3E60-BE44-4DE3-A883680D7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49438" y="5165472"/>
            <a:ext cx="334681" cy="334681"/>
          </a:xfrm>
          <a:prstGeom prst="rect">
            <a:avLst/>
          </a:prstGeom>
        </p:spPr>
      </p:pic>
      <p:cxnSp>
        <p:nvCxnSpPr>
          <p:cNvPr id="19" name="Straight Arrow Connector 18">
            <a:extLst>
              <a:ext uri="{FF2B5EF4-FFF2-40B4-BE49-F238E27FC236}">
                <a16:creationId xmlns:a16="http://schemas.microsoft.com/office/drawing/2014/main" id="{96BAABA5-1D07-D85F-EFCF-7843AC6479E3}"/>
              </a:ext>
              <a:ext uri="{C183D7F6-B498-43B3-948B-1728B52AA6E4}">
                <adec:decorative xmlns:adec="http://schemas.microsoft.com/office/drawing/2017/decorative" val="1"/>
              </a:ext>
            </a:extLst>
          </p:cNvPr>
          <p:cNvCxnSpPr>
            <a:cxnSpLocks/>
          </p:cNvCxnSpPr>
          <p:nvPr/>
        </p:nvCxnSpPr>
        <p:spPr>
          <a:xfrm flipV="1">
            <a:off x="6993915" y="5332813"/>
            <a:ext cx="2123098" cy="7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Graphic 19" descr="Open envelope">
            <a:extLst>
              <a:ext uri="{FF2B5EF4-FFF2-40B4-BE49-F238E27FC236}">
                <a16:creationId xmlns:a16="http://schemas.microsoft.com/office/drawing/2014/main" id="{970801AA-AA6D-C59F-31EA-B1B1DC3B720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26284" y="3603470"/>
            <a:ext cx="355504" cy="355504"/>
          </a:xfrm>
          <a:prstGeom prst="rect">
            <a:avLst/>
          </a:prstGeom>
        </p:spPr>
      </p:pic>
      <p:pic>
        <p:nvPicPr>
          <p:cNvPr id="21" name="Graphic 20" descr="Open envelope">
            <a:extLst>
              <a:ext uri="{FF2B5EF4-FFF2-40B4-BE49-F238E27FC236}">
                <a16:creationId xmlns:a16="http://schemas.microsoft.com/office/drawing/2014/main" id="{EBD31214-270C-ECD5-5913-77F52F3B20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6902" y="3598458"/>
            <a:ext cx="355504" cy="355504"/>
          </a:xfrm>
          <a:prstGeom prst="rect">
            <a:avLst/>
          </a:prstGeom>
        </p:spPr>
      </p:pic>
      <p:pic>
        <p:nvPicPr>
          <p:cNvPr id="22" name="Graphic 21" descr="Open envelope">
            <a:extLst>
              <a:ext uri="{FF2B5EF4-FFF2-40B4-BE49-F238E27FC236}">
                <a16:creationId xmlns:a16="http://schemas.microsoft.com/office/drawing/2014/main" id="{049DCEE0-DBCC-D728-10C6-BF694817B2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66137" y="3622720"/>
            <a:ext cx="355504" cy="355504"/>
          </a:xfrm>
          <a:prstGeom prst="rect">
            <a:avLst/>
          </a:prstGeom>
        </p:spPr>
      </p:pic>
      <p:pic>
        <p:nvPicPr>
          <p:cNvPr id="23" name="Graphic 22" descr="Open envelope">
            <a:extLst>
              <a:ext uri="{FF2B5EF4-FFF2-40B4-BE49-F238E27FC236}">
                <a16:creationId xmlns:a16="http://schemas.microsoft.com/office/drawing/2014/main" id="{A0B8D687-1C5D-4D26-ED65-2651DD36364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42421" y="2335146"/>
            <a:ext cx="355504" cy="355504"/>
          </a:xfrm>
          <a:prstGeom prst="rect">
            <a:avLst/>
          </a:prstGeom>
        </p:spPr>
      </p:pic>
      <p:pic>
        <p:nvPicPr>
          <p:cNvPr id="24" name="Graphic 23" descr="Open envelope">
            <a:extLst>
              <a:ext uri="{FF2B5EF4-FFF2-40B4-BE49-F238E27FC236}">
                <a16:creationId xmlns:a16="http://schemas.microsoft.com/office/drawing/2014/main" id="{4D6EF437-5176-82F3-2510-895FB25F718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12565" y="4943769"/>
            <a:ext cx="355504" cy="355504"/>
          </a:xfrm>
          <a:prstGeom prst="rect">
            <a:avLst/>
          </a:prstGeom>
        </p:spPr>
      </p:pic>
      <p:sp>
        <p:nvSpPr>
          <p:cNvPr id="25" name="TextBox 24">
            <a:extLst>
              <a:ext uri="{FF2B5EF4-FFF2-40B4-BE49-F238E27FC236}">
                <a16:creationId xmlns:a16="http://schemas.microsoft.com/office/drawing/2014/main" id="{48EA19E3-98CF-33C2-4F38-5ED3406DB0D9}"/>
              </a:ext>
            </a:extLst>
          </p:cNvPr>
          <p:cNvSpPr txBox="1"/>
          <p:nvPr/>
        </p:nvSpPr>
        <p:spPr>
          <a:xfrm>
            <a:off x="10298748" y="5165472"/>
            <a:ext cx="1308035" cy="307777"/>
          </a:xfrm>
          <a:prstGeom prst="rect">
            <a:avLst/>
          </a:prstGeom>
          <a:noFill/>
        </p:spPr>
        <p:txBody>
          <a:bodyPr wrap="square" rtlCol="0">
            <a:spAutoFit/>
          </a:bodyPr>
          <a:lstStyle/>
          <a:p>
            <a:r>
              <a:rPr lang="en-US" sz="1400">
                <a:solidFill>
                  <a:srgbClr val="000000"/>
                </a:solidFill>
                <a:latin typeface="Franklin Gothic Medium"/>
              </a:rPr>
              <a:t>Service Bus</a:t>
            </a:r>
          </a:p>
        </p:txBody>
      </p:sp>
      <p:cxnSp>
        <p:nvCxnSpPr>
          <p:cNvPr id="26" name="Straight Connector 25">
            <a:extLst>
              <a:ext uri="{FF2B5EF4-FFF2-40B4-BE49-F238E27FC236}">
                <a16:creationId xmlns:a16="http://schemas.microsoft.com/office/drawing/2014/main" id="{4E9A8ED9-CF8C-901B-8DE1-2C076FBC913D}"/>
              </a:ext>
              <a:ext uri="{C183D7F6-B498-43B3-948B-1728B52AA6E4}">
                <adec:decorative xmlns:adec="http://schemas.microsoft.com/office/drawing/2017/decorative" val="1"/>
              </a:ext>
            </a:extLst>
          </p:cNvPr>
          <p:cNvCxnSpPr>
            <a:cxnSpLocks/>
            <a:stCxn id="35" idx="1"/>
          </p:cNvCxnSpPr>
          <p:nvPr/>
        </p:nvCxnSpPr>
        <p:spPr>
          <a:xfrm flipH="1">
            <a:off x="3028050" y="4021614"/>
            <a:ext cx="938211" cy="0"/>
          </a:xfrm>
          <a:prstGeom prst="line">
            <a:avLst/>
          </a:prstGeom>
          <a:ln w="25400">
            <a:solidFill>
              <a:schemeClr val="tx1"/>
            </a:solidFill>
            <a:tailEnd type="oval"/>
          </a:ln>
        </p:spPr>
        <p:style>
          <a:lnRef idx="3">
            <a:schemeClr val="accent6"/>
          </a:lnRef>
          <a:fillRef idx="0">
            <a:schemeClr val="accent6"/>
          </a:fillRef>
          <a:effectRef idx="2">
            <a:schemeClr val="accent6"/>
          </a:effectRef>
          <a:fontRef idx="minor">
            <a:schemeClr val="tx1"/>
          </a:fontRef>
        </p:style>
      </p:cxnSp>
      <p:sp>
        <p:nvSpPr>
          <p:cNvPr id="27" name="TextBox 26">
            <a:extLst>
              <a:ext uri="{FF2B5EF4-FFF2-40B4-BE49-F238E27FC236}">
                <a16:creationId xmlns:a16="http://schemas.microsoft.com/office/drawing/2014/main" id="{D6101DF6-8B6F-484C-E077-83C24806137C}"/>
              </a:ext>
            </a:extLst>
          </p:cNvPr>
          <p:cNvSpPr txBox="1"/>
          <p:nvPr/>
        </p:nvSpPr>
        <p:spPr>
          <a:xfrm>
            <a:off x="5842713" y="3135539"/>
            <a:ext cx="4015406" cy="461665"/>
          </a:xfrm>
          <a:prstGeom prst="rect">
            <a:avLst/>
          </a:prstGeom>
          <a:noFill/>
        </p:spPr>
        <p:txBody>
          <a:bodyPr wrap="square" rtlCol="0">
            <a:spAutoFit/>
          </a:bodyPr>
          <a:lstStyle/>
          <a:p>
            <a:r>
              <a:rPr lang="en-US" sz="1200" dirty="0">
                <a:solidFill>
                  <a:srgbClr val="000000"/>
                </a:solidFill>
                <a:latin typeface="Franklin Gothic Medium"/>
              </a:rPr>
              <a:t>subject starts with “</a:t>
            </a:r>
            <a:r>
              <a:rPr lang="en-US" sz="1200" dirty="0">
                <a:solidFill>
                  <a:srgbClr val="A31515"/>
                </a:solidFill>
                <a:latin typeface="SFMono-Regular"/>
              </a:rPr>
              <a:t>account/acct-123224/orders/</a:t>
            </a:r>
            <a:r>
              <a:rPr lang="en-US" sz="1200" dirty="0">
                <a:solidFill>
                  <a:srgbClr val="000000"/>
                </a:solidFill>
                <a:latin typeface="Franklin Gothic Medium"/>
              </a:rPr>
              <a:t>”</a:t>
            </a:r>
          </a:p>
          <a:p>
            <a:r>
              <a:rPr lang="en-US" sz="1200" dirty="0">
                <a:solidFill>
                  <a:srgbClr val="000000"/>
                </a:solidFill>
                <a:latin typeface="Franklin Gothic Medium"/>
              </a:rPr>
              <a:t>data.itemId = 979</a:t>
            </a:r>
          </a:p>
        </p:txBody>
      </p:sp>
      <p:sp>
        <p:nvSpPr>
          <p:cNvPr id="28" name="TextBox 27">
            <a:extLst>
              <a:ext uri="{FF2B5EF4-FFF2-40B4-BE49-F238E27FC236}">
                <a16:creationId xmlns:a16="http://schemas.microsoft.com/office/drawing/2014/main" id="{0A2333B8-958E-3E73-91E9-BA99EA37BC52}"/>
              </a:ext>
            </a:extLst>
          </p:cNvPr>
          <p:cNvSpPr txBox="1"/>
          <p:nvPr/>
        </p:nvSpPr>
        <p:spPr>
          <a:xfrm>
            <a:off x="5864424" y="5654565"/>
            <a:ext cx="4373626" cy="461665"/>
          </a:xfrm>
          <a:prstGeom prst="rect">
            <a:avLst/>
          </a:prstGeom>
          <a:noFill/>
        </p:spPr>
        <p:txBody>
          <a:bodyPr wrap="square" rtlCol="0">
            <a:spAutoFit/>
          </a:bodyPr>
          <a:lstStyle/>
          <a:p>
            <a:r>
              <a:rPr lang="en-US" sz="1200" dirty="0">
                <a:solidFill>
                  <a:srgbClr val="000000"/>
                </a:solidFill>
                <a:latin typeface="Franklin Gothic Medium"/>
              </a:rPr>
              <a:t>subject starts with “</a:t>
            </a:r>
            <a:r>
              <a:rPr lang="en-US" sz="1200" dirty="0">
                <a:solidFill>
                  <a:srgbClr val="A31515"/>
                </a:solidFill>
                <a:latin typeface="SFMono-Regular"/>
              </a:rPr>
              <a:t>account/acct-123224/orders/</a:t>
            </a:r>
            <a:r>
              <a:rPr lang="en-US" sz="1200" dirty="0">
                <a:solidFill>
                  <a:srgbClr val="000000"/>
                </a:solidFill>
                <a:latin typeface="Franklin Gothic Medium"/>
              </a:rPr>
              <a:t>”</a:t>
            </a:r>
          </a:p>
          <a:p>
            <a:r>
              <a:rPr lang="en-US" sz="1200" dirty="0">
                <a:solidFill>
                  <a:srgbClr val="000000"/>
                </a:solidFill>
                <a:latin typeface="Franklin Gothic Medium"/>
              </a:rPr>
              <a:t>data.itemId = 1265</a:t>
            </a:r>
          </a:p>
        </p:txBody>
      </p:sp>
      <p:pic>
        <p:nvPicPr>
          <p:cNvPr id="29" name="Graphic 28" descr="Megaphone1">
            <a:extLst>
              <a:ext uri="{FF2B5EF4-FFF2-40B4-BE49-F238E27FC236}">
                <a16:creationId xmlns:a16="http://schemas.microsoft.com/office/drawing/2014/main" id="{8B2940DA-615E-B7F8-A5F0-202C48FFB4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202266">
            <a:off x="2549730" y="3160828"/>
            <a:ext cx="614550" cy="614550"/>
          </a:xfrm>
          <a:prstGeom prst="rect">
            <a:avLst/>
          </a:prstGeom>
        </p:spPr>
      </p:pic>
      <p:sp>
        <p:nvSpPr>
          <p:cNvPr id="30" name="TextBox 29">
            <a:extLst>
              <a:ext uri="{FF2B5EF4-FFF2-40B4-BE49-F238E27FC236}">
                <a16:creationId xmlns:a16="http://schemas.microsoft.com/office/drawing/2014/main" id="{05D7649D-23F7-31D5-866D-B5C11A2C5022}"/>
              </a:ext>
            </a:extLst>
          </p:cNvPr>
          <p:cNvSpPr txBox="1"/>
          <p:nvPr/>
        </p:nvSpPr>
        <p:spPr>
          <a:xfrm>
            <a:off x="2916900" y="3068345"/>
            <a:ext cx="1599645" cy="276999"/>
          </a:xfrm>
          <a:prstGeom prst="rect">
            <a:avLst/>
          </a:prstGeom>
          <a:noFill/>
        </p:spPr>
        <p:txBody>
          <a:bodyPr wrap="square" rtlCol="0">
            <a:spAutoFit/>
          </a:bodyPr>
          <a:lstStyle/>
          <a:p>
            <a:r>
              <a:rPr lang="en-US" sz="1200">
                <a:solidFill>
                  <a:srgbClr val="000000"/>
                </a:solidFill>
                <a:latin typeface="Franklin Gothic Medium"/>
              </a:rPr>
              <a:t>Order created</a:t>
            </a:r>
            <a:endParaRPr lang="en-US" sz="1200" b="1">
              <a:solidFill>
                <a:srgbClr val="C00000"/>
              </a:solidFill>
              <a:latin typeface="Franklin Gothic Medium"/>
            </a:endParaRPr>
          </a:p>
        </p:txBody>
      </p:sp>
      <p:cxnSp>
        <p:nvCxnSpPr>
          <p:cNvPr id="31" name="Straight Connector 30">
            <a:extLst>
              <a:ext uri="{FF2B5EF4-FFF2-40B4-BE49-F238E27FC236}">
                <a16:creationId xmlns:a16="http://schemas.microsoft.com/office/drawing/2014/main" id="{FC39A681-92F8-D0DB-3CFD-58948521D20C}"/>
              </a:ext>
              <a:ext uri="{C183D7F6-B498-43B3-948B-1728B52AA6E4}">
                <adec:decorative xmlns:adec="http://schemas.microsoft.com/office/drawing/2017/decorative" val="1"/>
              </a:ext>
            </a:extLst>
          </p:cNvPr>
          <p:cNvCxnSpPr>
            <a:cxnSpLocks/>
            <a:stCxn id="13" idx="3"/>
          </p:cNvCxnSpPr>
          <p:nvPr/>
        </p:nvCxnSpPr>
        <p:spPr>
          <a:xfrm flipH="1">
            <a:off x="9139473" y="2726892"/>
            <a:ext cx="826917" cy="0"/>
          </a:xfrm>
          <a:prstGeom prst="line">
            <a:avLst/>
          </a:prstGeom>
          <a:ln w="25400">
            <a:solidFill>
              <a:schemeClr val="tx1"/>
            </a:solidFill>
            <a:tailEnd type="oval"/>
          </a:ln>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5A87DB03-754D-E104-D14A-F27F1FA6C435}"/>
              </a:ext>
              <a:ext uri="{C183D7F6-B498-43B3-948B-1728B52AA6E4}">
                <adec:decorative xmlns:adec="http://schemas.microsoft.com/office/drawing/2017/decorative" val="1"/>
              </a:ext>
            </a:extLst>
          </p:cNvPr>
          <p:cNvCxnSpPr>
            <a:cxnSpLocks/>
            <a:stCxn id="18" idx="1"/>
          </p:cNvCxnSpPr>
          <p:nvPr/>
        </p:nvCxnSpPr>
        <p:spPr>
          <a:xfrm flipH="1">
            <a:off x="9162579" y="5332813"/>
            <a:ext cx="786859" cy="5080"/>
          </a:xfrm>
          <a:prstGeom prst="line">
            <a:avLst/>
          </a:prstGeom>
          <a:ln w="25400">
            <a:solidFill>
              <a:schemeClr val="tx1"/>
            </a:solidFill>
            <a:tailEnd type="oval"/>
          </a:ln>
        </p:spPr>
        <p:style>
          <a:lnRef idx="3">
            <a:schemeClr val="accent6"/>
          </a:lnRef>
          <a:fillRef idx="0">
            <a:schemeClr val="accent6"/>
          </a:fillRef>
          <a:effectRef idx="2">
            <a:schemeClr val="accent6"/>
          </a:effectRef>
          <a:fontRef idx="minor">
            <a:schemeClr val="tx1"/>
          </a:fontRef>
        </p:style>
      </p:cxnSp>
      <p:pic>
        <p:nvPicPr>
          <p:cNvPr id="33" name="Graphic 32" descr="Single gear with solid fill">
            <a:extLst>
              <a:ext uri="{FF2B5EF4-FFF2-40B4-BE49-F238E27FC236}">
                <a16:creationId xmlns:a16="http://schemas.microsoft.com/office/drawing/2014/main" id="{C9FF4C5B-481A-8B1F-024F-224471DD29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2981" y="3557465"/>
            <a:ext cx="914400" cy="914400"/>
          </a:xfrm>
          <a:prstGeom prst="rect">
            <a:avLst/>
          </a:prstGeom>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B024119B-D7E8-9C97-5B48-B7A1FDDB5B54}"/>
              </a:ext>
            </a:extLst>
          </p:cNvPr>
          <p:cNvSpPr txBox="1"/>
          <p:nvPr/>
        </p:nvSpPr>
        <p:spPr>
          <a:xfrm>
            <a:off x="229404" y="4417733"/>
            <a:ext cx="1529336" cy="338554"/>
          </a:xfrm>
          <a:prstGeom prst="rect">
            <a:avLst/>
          </a:prstGeom>
          <a:noFill/>
        </p:spPr>
        <p:txBody>
          <a:bodyPr wrap="square" rtlCol="0">
            <a:spAutoFit/>
          </a:bodyPr>
          <a:lstStyle/>
          <a:p>
            <a:r>
              <a:rPr lang="en-US" sz="1600" dirty="0">
                <a:solidFill>
                  <a:srgbClr val="000000"/>
                </a:solidFill>
                <a:latin typeface="Franklin Gothic Medium"/>
              </a:rPr>
              <a:t>Event Publisher</a:t>
            </a:r>
            <a:endParaRPr lang="en-US" sz="1600" b="1" dirty="0">
              <a:solidFill>
                <a:srgbClr val="000000"/>
              </a:solidFill>
              <a:latin typeface="Franklin Gothic Medium"/>
            </a:endParaRPr>
          </a:p>
        </p:txBody>
      </p:sp>
      <p:sp>
        <p:nvSpPr>
          <p:cNvPr id="35" name="Cylinder 40">
            <a:extLst>
              <a:ext uri="{FF2B5EF4-FFF2-40B4-BE49-F238E27FC236}">
                <a16:creationId xmlns:a16="http://schemas.microsoft.com/office/drawing/2014/main" id="{002BC5CE-4AD7-7A3B-0564-F5DA29DCE9DA}"/>
              </a:ext>
            </a:extLst>
          </p:cNvPr>
          <p:cNvSpPr/>
          <p:nvPr/>
        </p:nvSpPr>
        <p:spPr>
          <a:xfrm rot="16200000">
            <a:off x="4438214" y="3316252"/>
            <a:ext cx="466818" cy="1410724"/>
          </a:xfrm>
          <a:prstGeom prst="can">
            <a:avLst/>
          </a:pr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6" name="Group 4">
            <a:extLst>
              <a:ext uri="{FF2B5EF4-FFF2-40B4-BE49-F238E27FC236}">
                <a16:creationId xmlns:a16="http://schemas.microsoft.com/office/drawing/2014/main" id="{234FA4EE-B1FB-39BF-AC59-7DB448B783CF}"/>
              </a:ext>
            </a:extLst>
          </p:cNvPr>
          <p:cNvGrpSpPr>
            <a:grpSpLocks noChangeAspect="1"/>
          </p:cNvGrpSpPr>
          <p:nvPr/>
        </p:nvGrpSpPr>
        <p:grpSpPr bwMode="auto">
          <a:xfrm>
            <a:off x="6001676" y="2394866"/>
            <a:ext cx="1027403" cy="647882"/>
            <a:chOff x="3625" y="2085"/>
            <a:chExt cx="647" cy="408"/>
          </a:xfrm>
          <a:solidFill>
            <a:schemeClr val="accent4"/>
          </a:solidFill>
        </p:grpSpPr>
        <p:sp>
          <p:nvSpPr>
            <p:cNvPr id="37" name="AutoShape 3">
              <a:extLst>
                <a:ext uri="{FF2B5EF4-FFF2-40B4-BE49-F238E27FC236}">
                  <a16:creationId xmlns:a16="http://schemas.microsoft.com/office/drawing/2014/main" id="{038301D9-99CD-3253-805D-22268DF55E0B}"/>
                </a:ext>
              </a:extLst>
            </p:cNvPr>
            <p:cNvSpPr>
              <a:spLocks noChangeAspect="1" noChangeArrowheads="1" noTextEdit="1"/>
            </p:cNvSpPr>
            <p:nvPr/>
          </p:nvSpPr>
          <p:spPr bwMode="auto">
            <a:xfrm>
              <a:off x="3625" y="2085"/>
              <a:ext cx="647" cy="408"/>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5">
              <a:extLst>
                <a:ext uri="{FF2B5EF4-FFF2-40B4-BE49-F238E27FC236}">
                  <a16:creationId xmlns:a16="http://schemas.microsoft.com/office/drawing/2014/main" id="{F9E3EA61-51B8-A301-3B4E-5E30A51FAEB8}"/>
                </a:ext>
              </a:extLst>
            </p:cNvPr>
            <p:cNvSpPr>
              <a:spLocks noChangeArrowheads="1"/>
            </p:cNvSpPr>
            <p:nvPr/>
          </p:nvSpPr>
          <p:spPr bwMode="auto">
            <a:xfrm>
              <a:off x="3639" y="2099"/>
              <a:ext cx="625" cy="386"/>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6">
              <a:extLst>
                <a:ext uri="{FF2B5EF4-FFF2-40B4-BE49-F238E27FC236}">
                  <a16:creationId xmlns:a16="http://schemas.microsoft.com/office/drawing/2014/main" id="{4C43487A-8026-9001-4401-99CEF1BF6747}"/>
                </a:ext>
              </a:extLst>
            </p:cNvPr>
            <p:cNvSpPr>
              <a:spLocks noChangeArrowheads="1"/>
            </p:cNvSpPr>
            <p:nvPr/>
          </p:nvSpPr>
          <p:spPr bwMode="auto">
            <a:xfrm>
              <a:off x="3639" y="2099"/>
              <a:ext cx="625" cy="386"/>
            </a:xfrm>
            <a:prstGeom prst="rect">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Line 7">
              <a:extLst>
                <a:ext uri="{FF2B5EF4-FFF2-40B4-BE49-F238E27FC236}">
                  <a16:creationId xmlns:a16="http://schemas.microsoft.com/office/drawing/2014/main" id="{6151AAAE-0C48-FC4D-E5A0-BD9A1EC6778E}"/>
                </a:ext>
              </a:extLst>
            </p:cNvPr>
            <p:cNvSpPr>
              <a:spLocks noChangeShapeType="1"/>
            </p:cNvSpPr>
            <p:nvPr/>
          </p:nvSpPr>
          <p:spPr bwMode="auto">
            <a:xfrm>
              <a:off x="3687"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8">
              <a:extLst>
                <a:ext uri="{FF2B5EF4-FFF2-40B4-BE49-F238E27FC236}">
                  <a16:creationId xmlns:a16="http://schemas.microsoft.com/office/drawing/2014/main" id="{8E795632-EC63-72E4-E597-722A5E3AF226}"/>
                </a:ext>
              </a:extLst>
            </p:cNvPr>
            <p:cNvSpPr>
              <a:spLocks noChangeArrowheads="1"/>
            </p:cNvSpPr>
            <p:nvPr/>
          </p:nvSpPr>
          <p:spPr bwMode="auto">
            <a:xfrm>
              <a:off x="3781"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Line 9">
              <a:extLst>
                <a:ext uri="{FF2B5EF4-FFF2-40B4-BE49-F238E27FC236}">
                  <a16:creationId xmlns:a16="http://schemas.microsoft.com/office/drawing/2014/main" id="{599BCF0E-A756-0E66-73EB-6DABCFA8E57D}"/>
                </a:ext>
              </a:extLst>
            </p:cNvPr>
            <p:cNvSpPr>
              <a:spLocks noChangeShapeType="1"/>
            </p:cNvSpPr>
            <p:nvPr/>
          </p:nvSpPr>
          <p:spPr bwMode="auto">
            <a:xfrm>
              <a:off x="4096" y="2171"/>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10">
              <a:extLst>
                <a:ext uri="{FF2B5EF4-FFF2-40B4-BE49-F238E27FC236}">
                  <a16:creationId xmlns:a16="http://schemas.microsoft.com/office/drawing/2014/main" id="{DFC951BD-61FF-AB8F-130F-99BDA62AE9CD}"/>
                </a:ext>
              </a:extLst>
            </p:cNvPr>
            <p:cNvSpPr>
              <a:spLocks noChangeArrowheads="1"/>
            </p:cNvSpPr>
            <p:nvPr/>
          </p:nvSpPr>
          <p:spPr bwMode="auto">
            <a:xfrm>
              <a:off x="4070" y="2145"/>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Line 11">
              <a:extLst>
                <a:ext uri="{FF2B5EF4-FFF2-40B4-BE49-F238E27FC236}">
                  <a16:creationId xmlns:a16="http://schemas.microsoft.com/office/drawing/2014/main" id="{8AADFF7A-A91C-0840-087A-E22D02531D85}"/>
                </a:ext>
              </a:extLst>
            </p:cNvPr>
            <p:cNvSpPr>
              <a:spLocks noChangeShapeType="1"/>
            </p:cNvSpPr>
            <p:nvPr/>
          </p:nvSpPr>
          <p:spPr bwMode="auto">
            <a:xfrm>
              <a:off x="4096"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12">
              <a:extLst>
                <a:ext uri="{FF2B5EF4-FFF2-40B4-BE49-F238E27FC236}">
                  <a16:creationId xmlns:a16="http://schemas.microsoft.com/office/drawing/2014/main" id="{A8CDBA8B-3BF3-2A19-BA1F-DF1FA5924FDA}"/>
                </a:ext>
              </a:extLst>
            </p:cNvPr>
            <p:cNvSpPr>
              <a:spLocks noChangeArrowheads="1"/>
            </p:cNvSpPr>
            <p:nvPr/>
          </p:nvSpPr>
          <p:spPr bwMode="auto">
            <a:xfrm>
              <a:off x="4070"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Line 13">
              <a:extLst>
                <a:ext uri="{FF2B5EF4-FFF2-40B4-BE49-F238E27FC236}">
                  <a16:creationId xmlns:a16="http://schemas.microsoft.com/office/drawing/2014/main" id="{2D026F3E-A21D-635E-5312-C5E7B91B3CBD}"/>
                </a:ext>
              </a:extLst>
            </p:cNvPr>
            <p:cNvSpPr>
              <a:spLocks noChangeShapeType="1"/>
            </p:cNvSpPr>
            <p:nvPr/>
          </p:nvSpPr>
          <p:spPr bwMode="auto">
            <a:xfrm>
              <a:off x="4096" y="2413"/>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14">
              <a:extLst>
                <a:ext uri="{FF2B5EF4-FFF2-40B4-BE49-F238E27FC236}">
                  <a16:creationId xmlns:a16="http://schemas.microsoft.com/office/drawing/2014/main" id="{95057EF2-8EAB-4267-F429-CF391C3BF05E}"/>
                </a:ext>
              </a:extLst>
            </p:cNvPr>
            <p:cNvSpPr>
              <a:spLocks noChangeArrowheads="1"/>
            </p:cNvSpPr>
            <p:nvPr/>
          </p:nvSpPr>
          <p:spPr bwMode="auto">
            <a:xfrm>
              <a:off x="4070" y="2387"/>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Line 15">
              <a:extLst>
                <a:ext uri="{FF2B5EF4-FFF2-40B4-BE49-F238E27FC236}">
                  <a16:creationId xmlns:a16="http://schemas.microsoft.com/office/drawing/2014/main" id="{B880F4F6-7A21-47A5-47E7-5883E6D0C7AA}"/>
                </a:ext>
              </a:extLst>
            </p:cNvPr>
            <p:cNvSpPr>
              <a:spLocks noChangeShapeType="1"/>
            </p:cNvSpPr>
            <p:nvPr/>
          </p:nvSpPr>
          <p:spPr bwMode="auto">
            <a:xfrm flipV="1">
              <a:off x="3807" y="2171"/>
              <a:ext cx="289" cy="121"/>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9" name="Group 4">
            <a:extLst>
              <a:ext uri="{FF2B5EF4-FFF2-40B4-BE49-F238E27FC236}">
                <a16:creationId xmlns:a16="http://schemas.microsoft.com/office/drawing/2014/main" id="{078857CF-2645-472A-4BE8-C2DA1376B301}"/>
              </a:ext>
            </a:extLst>
          </p:cNvPr>
          <p:cNvGrpSpPr>
            <a:grpSpLocks noChangeAspect="1"/>
          </p:cNvGrpSpPr>
          <p:nvPr/>
        </p:nvGrpSpPr>
        <p:grpSpPr bwMode="auto">
          <a:xfrm>
            <a:off x="5966511" y="5009189"/>
            <a:ext cx="1027403" cy="647882"/>
            <a:chOff x="3625" y="2085"/>
            <a:chExt cx="647" cy="408"/>
          </a:xfrm>
          <a:solidFill>
            <a:schemeClr val="accent4"/>
          </a:solidFill>
        </p:grpSpPr>
        <p:sp>
          <p:nvSpPr>
            <p:cNvPr id="50" name="AutoShape 3">
              <a:extLst>
                <a:ext uri="{FF2B5EF4-FFF2-40B4-BE49-F238E27FC236}">
                  <a16:creationId xmlns:a16="http://schemas.microsoft.com/office/drawing/2014/main" id="{67D389A2-7D4B-9D01-64FC-E88C6A778123}"/>
                </a:ext>
              </a:extLst>
            </p:cNvPr>
            <p:cNvSpPr>
              <a:spLocks noChangeAspect="1" noChangeArrowheads="1" noTextEdit="1"/>
            </p:cNvSpPr>
            <p:nvPr/>
          </p:nvSpPr>
          <p:spPr bwMode="auto">
            <a:xfrm>
              <a:off x="3625" y="2085"/>
              <a:ext cx="647" cy="408"/>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
              <a:extLst>
                <a:ext uri="{FF2B5EF4-FFF2-40B4-BE49-F238E27FC236}">
                  <a16:creationId xmlns:a16="http://schemas.microsoft.com/office/drawing/2014/main" id="{78E7A2A9-16DD-0BD6-890E-8D5ABFBA5823}"/>
                </a:ext>
              </a:extLst>
            </p:cNvPr>
            <p:cNvSpPr>
              <a:spLocks noChangeArrowheads="1"/>
            </p:cNvSpPr>
            <p:nvPr/>
          </p:nvSpPr>
          <p:spPr bwMode="auto">
            <a:xfrm>
              <a:off x="3639" y="2099"/>
              <a:ext cx="625" cy="386"/>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6">
              <a:extLst>
                <a:ext uri="{FF2B5EF4-FFF2-40B4-BE49-F238E27FC236}">
                  <a16:creationId xmlns:a16="http://schemas.microsoft.com/office/drawing/2014/main" id="{BA230A44-0A04-D727-5E11-2BD5F2A8D955}"/>
                </a:ext>
              </a:extLst>
            </p:cNvPr>
            <p:cNvSpPr>
              <a:spLocks noChangeArrowheads="1"/>
            </p:cNvSpPr>
            <p:nvPr/>
          </p:nvSpPr>
          <p:spPr bwMode="auto">
            <a:xfrm>
              <a:off x="3639" y="2099"/>
              <a:ext cx="625" cy="386"/>
            </a:xfrm>
            <a:prstGeom prst="rect">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Line 7">
              <a:extLst>
                <a:ext uri="{FF2B5EF4-FFF2-40B4-BE49-F238E27FC236}">
                  <a16:creationId xmlns:a16="http://schemas.microsoft.com/office/drawing/2014/main" id="{2028A06D-E837-1F89-5139-7E64D845BC0D}"/>
                </a:ext>
              </a:extLst>
            </p:cNvPr>
            <p:cNvSpPr>
              <a:spLocks noChangeShapeType="1"/>
            </p:cNvSpPr>
            <p:nvPr/>
          </p:nvSpPr>
          <p:spPr bwMode="auto">
            <a:xfrm>
              <a:off x="3687"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8">
              <a:extLst>
                <a:ext uri="{FF2B5EF4-FFF2-40B4-BE49-F238E27FC236}">
                  <a16:creationId xmlns:a16="http://schemas.microsoft.com/office/drawing/2014/main" id="{EDCEC987-EBD4-344A-62D1-0E655B20E5B1}"/>
                </a:ext>
              </a:extLst>
            </p:cNvPr>
            <p:cNvSpPr>
              <a:spLocks noChangeArrowheads="1"/>
            </p:cNvSpPr>
            <p:nvPr/>
          </p:nvSpPr>
          <p:spPr bwMode="auto">
            <a:xfrm>
              <a:off x="3781"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Line 9">
              <a:extLst>
                <a:ext uri="{FF2B5EF4-FFF2-40B4-BE49-F238E27FC236}">
                  <a16:creationId xmlns:a16="http://schemas.microsoft.com/office/drawing/2014/main" id="{71473606-1446-7ADE-64D3-B277289B1C05}"/>
                </a:ext>
              </a:extLst>
            </p:cNvPr>
            <p:cNvSpPr>
              <a:spLocks noChangeShapeType="1"/>
            </p:cNvSpPr>
            <p:nvPr/>
          </p:nvSpPr>
          <p:spPr bwMode="auto">
            <a:xfrm>
              <a:off x="4096" y="2171"/>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10">
              <a:extLst>
                <a:ext uri="{FF2B5EF4-FFF2-40B4-BE49-F238E27FC236}">
                  <a16:creationId xmlns:a16="http://schemas.microsoft.com/office/drawing/2014/main" id="{1AE9EA04-732A-0B42-9F15-E8948C1AF09F}"/>
                </a:ext>
              </a:extLst>
            </p:cNvPr>
            <p:cNvSpPr>
              <a:spLocks noChangeArrowheads="1"/>
            </p:cNvSpPr>
            <p:nvPr/>
          </p:nvSpPr>
          <p:spPr bwMode="auto">
            <a:xfrm>
              <a:off x="4070" y="2145"/>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Line 11">
              <a:extLst>
                <a:ext uri="{FF2B5EF4-FFF2-40B4-BE49-F238E27FC236}">
                  <a16:creationId xmlns:a16="http://schemas.microsoft.com/office/drawing/2014/main" id="{F39279A8-CDC5-13E3-4231-60EC8DD2FE5E}"/>
                </a:ext>
              </a:extLst>
            </p:cNvPr>
            <p:cNvSpPr>
              <a:spLocks noChangeShapeType="1"/>
            </p:cNvSpPr>
            <p:nvPr/>
          </p:nvSpPr>
          <p:spPr bwMode="auto">
            <a:xfrm>
              <a:off x="4096"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12">
              <a:extLst>
                <a:ext uri="{FF2B5EF4-FFF2-40B4-BE49-F238E27FC236}">
                  <a16:creationId xmlns:a16="http://schemas.microsoft.com/office/drawing/2014/main" id="{C60ED3F6-8378-7640-3A6F-998A028B8C2E}"/>
                </a:ext>
              </a:extLst>
            </p:cNvPr>
            <p:cNvSpPr>
              <a:spLocks noChangeArrowheads="1"/>
            </p:cNvSpPr>
            <p:nvPr/>
          </p:nvSpPr>
          <p:spPr bwMode="auto">
            <a:xfrm>
              <a:off x="4070"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Line 13">
              <a:extLst>
                <a:ext uri="{FF2B5EF4-FFF2-40B4-BE49-F238E27FC236}">
                  <a16:creationId xmlns:a16="http://schemas.microsoft.com/office/drawing/2014/main" id="{CCBE42B4-2CF7-D28E-AE2F-0D61F9BF3146}"/>
                </a:ext>
              </a:extLst>
            </p:cNvPr>
            <p:cNvSpPr>
              <a:spLocks noChangeShapeType="1"/>
            </p:cNvSpPr>
            <p:nvPr/>
          </p:nvSpPr>
          <p:spPr bwMode="auto">
            <a:xfrm>
              <a:off x="4096" y="2413"/>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14">
              <a:extLst>
                <a:ext uri="{FF2B5EF4-FFF2-40B4-BE49-F238E27FC236}">
                  <a16:creationId xmlns:a16="http://schemas.microsoft.com/office/drawing/2014/main" id="{D0FAC19E-67BA-88BD-E1F5-D3A102B7D85E}"/>
                </a:ext>
              </a:extLst>
            </p:cNvPr>
            <p:cNvSpPr>
              <a:spLocks noChangeArrowheads="1"/>
            </p:cNvSpPr>
            <p:nvPr/>
          </p:nvSpPr>
          <p:spPr bwMode="auto">
            <a:xfrm>
              <a:off x="4070" y="2387"/>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Line 15">
              <a:extLst>
                <a:ext uri="{FF2B5EF4-FFF2-40B4-BE49-F238E27FC236}">
                  <a16:creationId xmlns:a16="http://schemas.microsoft.com/office/drawing/2014/main" id="{1E5BB442-7628-BEE8-5E07-17E5528F0E40}"/>
                </a:ext>
              </a:extLst>
            </p:cNvPr>
            <p:cNvSpPr>
              <a:spLocks noChangeShapeType="1"/>
            </p:cNvSpPr>
            <p:nvPr/>
          </p:nvSpPr>
          <p:spPr bwMode="auto">
            <a:xfrm flipV="1">
              <a:off x="3807" y="2171"/>
              <a:ext cx="289" cy="121"/>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330620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Deliver application events to multiple teams at scale</a:t>
            </a:r>
          </a:p>
        </p:txBody>
      </p:sp>
      <p:sp>
        <p:nvSpPr>
          <p:cNvPr id="6" name="Text Placeholder 5"/>
          <p:cNvSpPr>
            <a:spLocks noGrp="1"/>
          </p:cNvSpPr>
          <p:nvPr>
            <p:ph type="body" sz="quarter" idx="10"/>
          </p:nvPr>
        </p:nvSpPr>
        <p:spPr>
          <a:xfrm>
            <a:off x="586390" y="1434370"/>
            <a:ext cx="11018520" cy="2462213"/>
          </a:xfrm>
        </p:spPr>
        <p:txBody>
          <a:bodyPr/>
          <a:lstStyle/>
          <a:p>
            <a:endParaRPr lang="en-US" sz="2000" dirty="0">
              <a:cs typeface="+mn-cs"/>
            </a:endParaRPr>
          </a:p>
          <a:p>
            <a:r>
              <a:rPr lang="en-US" sz="2000" dirty="0">
                <a:cs typeface="+mn-cs"/>
              </a:rPr>
              <a:t>Feature: Azure Event Grid Domains</a:t>
            </a:r>
          </a:p>
          <a:p>
            <a:r>
              <a:rPr lang="en-US" sz="2000" dirty="0">
                <a:cs typeface="+mn-cs"/>
              </a:rPr>
              <a:t>Edition: Azure</a:t>
            </a:r>
          </a:p>
          <a:p>
            <a:endParaRPr lang="en-US" sz="2000" dirty="0">
              <a:cs typeface="+mn-cs"/>
            </a:endParaRPr>
          </a:p>
          <a:p>
            <a:pPr marL="45720"/>
            <a:r>
              <a:rPr lang="en-US" sz="2000" dirty="0">
                <a:cs typeface="+mn-cs"/>
              </a:rPr>
              <a:t>As an </a:t>
            </a:r>
            <a:r>
              <a:rPr lang="en-US" sz="2000" b="1" dirty="0">
                <a:cs typeface="+mn-cs"/>
              </a:rPr>
              <a:t>owner of a system</a:t>
            </a:r>
            <a:r>
              <a:rPr lang="en-US" sz="2000" dirty="0">
                <a:cs typeface="+mn-cs"/>
              </a:rPr>
              <a:t>, </a:t>
            </a:r>
            <a:r>
              <a:rPr lang="en-US" sz="2000" b="1" dirty="0">
                <a:cs typeface="+mn-cs"/>
              </a:rPr>
              <a:t>I want to </a:t>
            </a:r>
            <a:r>
              <a:rPr lang="en-US" sz="2000" dirty="0">
                <a:cs typeface="+mn-cs"/>
              </a:rPr>
              <a:t>announce my system’s state changes to multiple teams in a single tenant </a:t>
            </a:r>
            <a:r>
              <a:rPr lang="en-US" sz="2000" b="1" dirty="0">
                <a:cs typeface="+mn-cs"/>
              </a:rPr>
              <a:t>so that </a:t>
            </a:r>
            <a:r>
              <a:rPr lang="en-US" sz="2000" dirty="0">
                <a:cs typeface="+mn-cs"/>
              </a:rPr>
              <a:t>they can process my system’s events in a way they see fit.</a:t>
            </a:r>
          </a:p>
          <a:p>
            <a:pPr marL="45720" indent="0">
              <a:buNone/>
            </a:pPr>
            <a:endParaRPr lang="en-US" sz="2000" dirty="0">
              <a:cs typeface="+mn-cs"/>
            </a:endParaRPr>
          </a:p>
        </p:txBody>
      </p:sp>
    </p:spTree>
    <p:extLst>
      <p:ext uri="{BB962C8B-B14F-4D97-AF65-F5344CB8AC3E}">
        <p14:creationId xmlns:p14="http://schemas.microsoft.com/office/powerpoint/2010/main" val="190634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Azure Event </a:t>
            </a:r>
            <a:br>
              <a:rPr lang="en-US" dirty="0"/>
            </a:br>
            <a:r>
              <a:rPr lang="en-US" dirty="0"/>
              <a:t>Grid Domains</a:t>
            </a:r>
          </a:p>
        </p:txBody>
      </p:sp>
      <p:sp>
        <p:nvSpPr>
          <p:cNvPr id="248" name="Rectangle: Rounded Corners 32813">
            <a:extLst>
              <a:ext uri="{FF2B5EF4-FFF2-40B4-BE49-F238E27FC236}">
                <a16:creationId xmlns:a16="http://schemas.microsoft.com/office/drawing/2014/main" id="{90059A18-2723-4431-0018-DDD7DF58FD39}"/>
              </a:ext>
            </a:extLst>
          </p:cNvPr>
          <p:cNvSpPr/>
          <p:nvPr/>
        </p:nvSpPr>
        <p:spPr>
          <a:xfrm>
            <a:off x="3893070" y="611378"/>
            <a:ext cx="5446575" cy="6161189"/>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9" name="Graphic 248">
            <a:extLst>
              <a:ext uri="{FF2B5EF4-FFF2-40B4-BE49-F238E27FC236}">
                <a16:creationId xmlns:a16="http://schemas.microsoft.com/office/drawing/2014/main" id="{22E171B0-AA8E-2FDD-390F-75038B558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3858" y="2275043"/>
            <a:ext cx="335544" cy="335544"/>
          </a:xfrm>
          <a:prstGeom prst="rect">
            <a:avLst/>
          </a:prstGeom>
        </p:spPr>
      </p:pic>
      <p:pic>
        <p:nvPicPr>
          <p:cNvPr id="250" name="Graphic 249">
            <a:extLst>
              <a:ext uri="{FF2B5EF4-FFF2-40B4-BE49-F238E27FC236}">
                <a16:creationId xmlns:a16="http://schemas.microsoft.com/office/drawing/2014/main" id="{A25EF95A-58CC-79FE-001F-84304E876D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4212" y="3698594"/>
            <a:ext cx="334681" cy="334681"/>
          </a:xfrm>
          <a:prstGeom prst="rect">
            <a:avLst/>
          </a:prstGeom>
        </p:spPr>
      </p:pic>
      <p:cxnSp>
        <p:nvCxnSpPr>
          <p:cNvPr id="251" name="Straight Arrow Connector 250">
            <a:extLst>
              <a:ext uri="{FF2B5EF4-FFF2-40B4-BE49-F238E27FC236}">
                <a16:creationId xmlns:a16="http://schemas.microsoft.com/office/drawing/2014/main" id="{0D851B71-CE07-39F5-054B-0F6F90185A54}"/>
              </a:ext>
            </a:extLst>
          </p:cNvPr>
          <p:cNvCxnSpPr>
            <a:cxnSpLocks/>
            <a:stCxn id="321" idx="3"/>
            <a:endCxn id="327" idx="1"/>
          </p:cNvCxnSpPr>
          <p:nvPr/>
        </p:nvCxnSpPr>
        <p:spPr>
          <a:xfrm flipV="1">
            <a:off x="7831063" y="1188646"/>
            <a:ext cx="557591" cy="278839"/>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2" name="TextBox 251">
            <a:extLst>
              <a:ext uri="{FF2B5EF4-FFF2-40B4-BE49-F238E27FC236}">
                <a16:creationId xmlns:a16="http://schemas.microsoft.com/office/drawing/2014/main" id="{68CDD7A4-2277-6ADC-F19B-B77603B4C47D}"/>
              </a:ext>
            </a:extLst>
          </p:cNvPr>
          <p:cNvSpPr txBox="1"/>
          <p:nvPr/>
        </p:nvSpPr>
        <p:spPr>
          <a:xfrm>
            <a:off x="6947456" y="823392"/>
            <a:ext cx="11531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Domain Topic for </a:t>
            </a:r>
            <a:r>
              <a:rPr kumimoji="0" lang="en-US" sz="1200" b="1" i="0" u="none" strike="noStrike" kern="1200" cap="none" spc="0" normalizeH="0" baseline="0" noProof="0" dirty="0">
                <a:ln>
                  <a:noFill/>
                </a:ln>
                <a:solidFill>
                  <a:srgbClr val="C00000"/>
                </a:solidFill>
                <a:effectLst/>
                <a:uLnTx/>
                <a:uFillTx/>
                <a:latin typeface="Calibri" panose="020F0502020204030204"/>
                <a:ea typeface="+mn-ea"/>
                <a:cs typeface="+mn-cs"/>
              </a:rPr>
              <a:t>Red Org.</a:t>
            </a:r>
          </a:p>
        </p:txBody>
      </p:sp>
      <p:sp>
        <p:nvSpPr>
          <p:cNvPr id="253" name="TextBox 252">
            <a:extLst>
              <a:ext uri="{FF2B5EF4-FFF2-40B4-BE49-F238E27FC236}">
                <a16:creationId xmlns:a16="http://schemas.microsoft.com/office/drawing/2014/main" id="{71A4D75A-E4A0-9333-34BE-29FA944FAEF2}"/>
              </a:ext>
            </a:extLst>
          </p:cNvPr>
          <p:cNvSpPr txBox="1"/>
          <p:nvPr/>
        </p:nvSpPr>
        <p:spPr>
          <a:xfrm>
            <a:off x="4088916" y="640156"/>
            <a:ext cx="177523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Event Domain</a:t>
            </a:r>
          </a:p>
        </p:txBody>
      </p:sp>
      <p:cxnSp>
        <p:nvCxnSpPr>
          <p:cNvPr id="254" name="Straight Arrow Connector 253">
            <a:extLst>
              <a:ext uri="{FF2B5EF4-FFF2-40B4-BE49-F238E27FC236}">
                <a16:creationId xmlns:a16="http://schemas.microsoft.com/office/drawing/2014/main" id="{4261794F-6B89-ABD9-569F-AF4AADEB4525}"/>
              </a:ext>
            </a:extLst>
          </p:cNvPr>
          <p:cNvCxnSpPr>
            <a:cxnSpLocks/>
            <a:stCxn id="321" idx="3"/>
            <a:endCxn id="340" idx="1"/>
          </p:cNvCxnSpPr>
          <p:nvPr/>
        </p:nvCxnSpPr>
        <p:spPr>
          <a:xfrm>
            <a:off x="7831063" y="1467485"/>
            <a:ext cx="570880" cy="198112"/>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 name="Straight Arrow Connector 254">
            <a:extLst>
              <a:ext uri="{FF2B5EF4-FFF2-40B4-BE49-F238E27FC236}">
                <a16:creationId xmlns:a16="http://schemas.microsoft.com/office/drawing/2014/main" id="{5983A6FC-6064-6AAF-8C44-5E2A19E39124}"/>
              </a:ext>
            </a:extLst>
          </p:cNvPr>
          <p:cNvCxnSpPr>
            <a:cxnSpLocks/>
            <a:stCxn id="322" idx="3"/>
            <a:endCxn id="353" idx="1"/>
          </p:cNvCxnSpPr>
          <p:nvPr/>
        </p:nvCxnSpPr>
        <p:spPr>
          <a:xfrm flipV="1">
            <a:off x="7777655" y="2447123"/>
            <a:ext cx="610949" cy="232955"/>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6" name="Straight Arrow Connector 255">
            <a:extLst>
              <a:ext uri="{FF2B5EF4-FFF2-40B4-BE49-F238E27FC236}">
                <a16:creationId xmlns:a16="http://schemas.microsoft.com/office/drawing/2014/main" id="{7E85D462-0853-35C2-865C-DED091489622}"/>
              </a:ext>
            </a:extLst>
          </p:cNvPr>
          <p:cNvCxnSpPr>
            <a:cxnSpLocks/>
            <a:stCxn id="322" idx="3"/>
            <a:endCxn id="366" idx="1"/>
          </p:cNvCxnSpPr>
          <p:nvPr/>
        </p:nvCxnSpPr>
        <p:spPr>
          <a:xfrm>
            <a:off x="7777655" y="2680078"/>
            <a:ext cx="624238" cy="351946"/>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7" name="Straight Arrow Connector 256">
            <a:extLst>
              <a:ext uri="{FF2B5EF4-FFF2-40B4-BE49-F238E27FC236}">
                <a16:creationId xmlns:a16="http://schemas.microsoft.com/office/drawing/2014/main" id="{0753076E-2D28-85C2-311C-99EA7021010D}"/>
              </a:ext>
            </a:extLst>
          </p:cNvPr>
          <p:cNvCxnSpPr>
            <a:cxnSpLocks/>
            <a:stCxn id="323" idx="3"/>
            <a:endCxn id="392" idx="1"/>
          </p:cNvCxnSpPr>
          <p:nvPr/>
        </p:nvCxnSpPr>
        <p:spPr>
          <a:xfrm flipV="1">
            <a:off x="7806381" y="4788491"/>
            <a:ext cx="530559" cy="198272"/>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8" name="Straight Arrow Connector 257">
            <a:extLst>
              <a:ext uri="{FF2B5EF4-FFF2-40B4-BE49-F238E27FC236}">
                <a16:creationId xmlns:a16="http://schemas.microsoft.com/office/drawing/2014/main" id="{EB0F4B7D-3F07-8A06-16A2-2B3F340AC963}"/>
              </a:ext>
            </a:extLst>
          </p:cNvPr>
          <p:cNvCxnSpPr>
            <a:cxnSpLocks/>
            <a:stCxn id="323" idx="3"/>
            <a:endCxn id="405" idx="1"/>
          </p:cNvCxnSpPr>
          <p:nvPr/>
        </p:nvCxnSpPr>
        <p:spPr>
          <a:xfrm>
            <a:off x="7806381" y="4986763"/>
            <a:ext cx="543848" cy="278679"/>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9" name="TextBox 258">
            <a:extLst>
              <a:ext uri="{FF2B5EF4-FFF2-40B4-BE49-F238E27FC236}">
                <a16:creationId xmlns:a16="http://schemas.microsoft.com/office/drawing/2014/main" id="{53622C3F-7D3C-90B7-EAF7-79B8DA7BCD6B}"/>
              </a:ext>
            </a:extLst>
          </p:cNvPr>
          <p:cNvSpPr txBox="1"/>
          <p:nvPr/>
        </p:nvSpPr>
        <p:spPr>
          <a:xfrm rot="5400000">
            <a:off x="7304285" y="3407706"/>
            <a:ext cx="3311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60" name="Straight Arrow Connector 259">
            <a:extLst>
              <a:ext uri="{FF2B5EF4-FFF2-40B4-BE49-F238E27FC236}">
                <a16:creationId xmlns:a16="http://schemas.microsoft.com/office/drawing/2014/main" id="{5D20840E-E3D2-B4AD-E899-34C96B8445BC}"/>
              </a:ext>
            </a:extLst>
          </p:cNvPr>
          <p:cNvCxnSpPr>
            <a:cxnSpLocks/>
            <a:stCxn id="431" idx="3"/>
          </p:cNvCxnSpPr>
          <p:nvPr/>
        </p:nvCxnSpPr>
        <p:spPr>
          <a:xfrm flipV="1">
            <a:off x="4625386" y="1456737"/>
            <a:ext cx="2536320" cy="2157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FB77E74D-285B-5A38-DD07-267896DE2A80}"/>
              </a:ext>
            </a:extLst>
          </p:cNvPr>
          <p:cNvCxnSpPr>
            <a:cxnSpLocks/>
            <a:stCxn id="431" idx="3"/>
          </p:cNvCxnSpPr>
          <p:nvPr/>
        </p:nvCxnSpPr>
        <p:spPr>
          <a:xfrm flipV="1">
            <a:off x="4625386" y="2694533"/>
            <a:ext cx="2490113" cy="919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AD4F0BC2-0F8E-D5D4-1954-F61A575386C3}"/>
              </a:ext>
            </a:extLst>
          </p:cNvPr>
          <p:cNvCxnSpPr>
            <a:cxnSpLocks/>
            <a:stCxn id="431" idx="3"/>
          </p:cNvCxnSpPr>
          <p:nvPr/>
        </p:nvCxnSpPr>
        <p:spPr>
          <a:xfrm>
            <a:off x="4625386" y="3614276"/>
            <a:ext cx="2504599" cy="1398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5F305185-0253-2194-C536-FCD5458B887B}"/>
              </a:ext>
            </a:extLst>
          </p:cNvPr>
          <p:cNvCxnSpPr>
            <a:cxnSpLocks/>
            <a:stCxn id="431" idx="3"/>
            <a:endCxn id="418" idx="1"/>
          </p:cNvCxnSpPr>
          <p:nvPr/>
        </p:nvCxnSpPr>
        <p:spPr>
          <a:xfrm>
            <a:off x="4625386" y="3614276"/>
            <a:ext cx="2584806" cy="25030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TextBox 263">
            <a:extLst>
              <a:ext uri="{FF2B5EF4-FFF2-40B4-BE49-F238E27FC236}">
                <a16:creationId xmlns:a16="http://schemas.microsoft.com/office/drawing/2014/main" id="{1DCEA90F-1ABC-D39F-CFCD-C1281327BC88}"/>
              </a:ext>
            </a:extLst>
          </p:cNvPr>
          <p:cNvSpPr txBox="1"/>
          <p:nvPr/>
        </p:nvSpPr>
        <p:spPr>
          <a:xfrm>
            <a:off x="6996204" y="5515195"/>
            <a:ext cx="1112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Domain Event subscription</a:t>
            </a:r>
          </a:p>
        </p:txBody>
      </p:sp>
      <p:pic>
        <p:nvPicPr>
          <p:cNvPr id="265" name="Picture 2" descr="Micro Services Icon Images, Stock Photos &amp; Vectors | Shutterstock">
            <a:extLst>
              <a:ext uri="{FF2B5EF4-FFF2-40B4-BE49-F238E27FC236}">
                <a16:creationId xmlns:a16="http://schemas.microsoft.com/office/drawing/2014/main" id="{C02D6518-F020-C47B-4371-EA7AF5E3375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67" t="13985" r="5920" b="18632"/>
          <a:stretch/>
        </p:blipFill>
        <p:spPr bwMode="auto">
          <a:xfrm flipH="1">
            <a:off x="9779577" y="964745"/>
            <a:ext cx="522761" cy="448029"/>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descr="Build microservices in Node.js with micro from @mxstbr on @eggheadio">
            <a:extLst>
              <a:ext uri="{FF2B5EF4-FFF2-40B4-BE49-F238E27FC236}">
                <a16:creationId xmlns:a16="http://schemas.microsoft.com/office/drawing/2014/main" id="{0DB37CAD-0687-DF01-8984-3FCD76DB47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18199" y="1018581"/>
            <a:ext cx="329360" cy="329360"/>
          </a:xfrm>
          <a:prstGeom prst="rect">
            <a:avLst/>
          </a:prstGeom>
          <a:noFill/>
          <a:extLst>
            <a:ext uri="{909E8E84-426E-40DD-AFC4-6F175D3DCCD1}">
              <a14:hiddenFill xmlns:a14="http://schemas.microsoft.com/office/drawing/2010/main">
                <a:solidFill>
                  <a:srgbClr val="FFFFFF"/>
                </a:solidFill>
              </a14:hiddenFill>
            </a:ext>
          </a:extLst>
        </p:spPr>
      </p:pic>
      <p:cxnSp>
        <p:nvCxnSpPr>
          <p:cNvPr id="267" name="Straight Arrow Connector 266">
            <a:extLst>
              <a:ext uri="{FF2B5EF4-FFF2-40B4-BE49-F238E27FC236}">
                <a16:creationId xmlns:a16="http://schemas.microsoft.com/office/drawing/2014/main" id="{170391B9-6229-C042-DA9A-094162C79A9C}"/>
              </a:ext>
            </a:extLst>
          </p:cNvPr>
          <p:cNvCxnSpPr>
            <a:cxnSpLocks/>
            <a:stCxn id="322" idx="3"/>
            <a:endCxn id="379" idx="1"/>
          </p:cNvCxnSpPr>
          <p:nvPr/>
        </p:nvCxnSpPr>
        <p:spPr>
          <a:xfrm>
            <a:off x="7777655" y="2680078"/>
            <a:ext cx="618948" cy="1184174"/>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68" name="Picture 2" descr="Pinned channels are coming to Microsoft Teams soon » OnMSFT.com">
            <a:extLst>
              <a:ext uri="{FF2B5EF4-FFF2-40B4-BE49-F238E27FC236}">
                <a16:creationId xmlns:a16="http://schemas.microsoft.com/office/drawing/2014/main" id="{ED3D0E47-2A67-59BA-FD8D-409282D977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0558" y="2246726"/>
            <a:ext cx="696083" cy="391110"/>
          </a:xfrm>
          <a:prstGeom prst="rect">
            <a:avLst/>
          </a:prstGeom>
          <a:noFill/>
          <a:extLst>
            <a:ext uri="{909E8E84-426E-40DD-AFC4-6F175D3DCCD1}">
              <a14:hiddenFill xmlns:a14="http://schemas.microsoft.com/office/drawing/2010/main">
                <a:solidFill>
                  <a:srgbClr val="FFFFFF"/>
                </a:solidFill>
              </a14:hiddenFill>
            </a:ext>
          </a:extLst>
        </p:spPr>
      </p:pic>
      <p:grpSp>
        <p:nvGrpSpPr>
          <p:cNvPr id="269" name="Group 268">
            <a:extLst>
              <a:ext uri="{FF2B5EF4-FFF2-40B4-BE49-F238E27FC236}">
                <a16:creationId xmlns:a16="http://schemas.microsoft.com/office/drawing/2014/main" id="{AEDEB6EF-03D8-0000-A96E-496FF35D2839}"/>
              </a:ext>
            </a:extLst>
          </p:cNvPr>
          <p:cNvGrpSpPr/>
          <p:nvPr/>
        </p:nvGrpSpPr>
        <p:grpSpPr>
          <a:xfrm>
            <a:off x="10634202" y="3572262"/>
            <a:ext cx="506886" cy="480292"/>
            <a:chOff x="8649386" y="3405680"/>
            <a:chExt cx="506886" cy="480292"/>
          </a:xfrm>
        </p:grpSpPr>
        <p:pic>
          <p:nvPicPr>
            <p:cNvPr id="270" name="Graphic 269" descr="Single gear">
              <a:extLst>
                <a:ext uri="{FF2B5EF4-FFF2-40B4-BE49-F238E27FC236}">
                  <a16:creationId xmlns:a16="http://schemas.microsoft.com/office/drawing/2014/main" id="{9FDA52F4-AFCE-A00D-95DB-AE61EA6666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49386" y="3513608"/>
              <a:ext cx="372364" cy="372364"/>
            </a:xfrm>
            <a:prstGeom prst="rect">
              <a:avLst/>
            </a:prstGeom>
          </p:spPr>
        </p:pic>
        <p:pic>
          <p:nvPicPr>
            <p:cNvPr id="271" name="Graphic 270" descr="History">
              <a:extLst>
                <a:ext uri="{FF2B5EF4-FFF2-40B4-BE49-F238E27FC236}">
                  <a16:creationId xmlns:a16="http://schemas.microsoft.com/office/drawing/2014/main" id="{065A9A10-A7A4-40C4-C6C5-490FCBBEC91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68847" y="3405680"/>
              <a:ext cx="287425" cy="287425"/>
            </a:xfrm>
            <a:prstGeom prst="rect">
              <a:avLst/>
            </a:prstGeom>
          </p:spPr>
        </p:pic>
      </p:grpSp>
      <p:grpSp>
        <p:nvGrpSpPr>
          <p:cNvPr id="272" name="Group 271">
            <a:extLst>
              <a:ext uri="{FF2B5EF4-FFF2-40B4-BE49-F238E27FC236}">
                <a16:creationId xmlns:a16="http://schemas.microsoft.com/office/drawing/2014/main" id="{57BA8555-BC1F-49E5-089D-36407C6D672C}"/>
              </a:ext>
            </a:extLst>
          </p:cNvPr>
          <p:cNvGrpSpPr/>
          <p:nvPr/>
        </p:nvGrpSpPr>
        <p:grpSpPr>
          <a:xfrm>
            <a:off x="9782559" y="1324269"/>
            <a:ext cx="680195" cy="680195"/>
            <a:chOff x="7441085" y="4376626"/>
            <a:chExt cx="680195" cy="680195"/>
          </a:xfrm>
        </p:grpSpPr>
        <p:pic>
          <p:nvPicPr>
            <p:cNvPr id="273" name="Graphic 272" descr="Syncing cloud">
              <a:extLst>
                <a:ext uri="{FF2B5EF4-FFF2-40B4-BE49-F238E27FC236}">
                  <a16:creationId xmlns:a16="http://schemas.microsoft.com/office/drawing/2014/main" id="{41C126CE-46FA-1BC3-15B3-16E9954A960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41085" y="4376626"/>
              <a:ext cx="680195" cy="680195"/>
            </a:xfrm>
            <a:prstGeom prst="rect">
              <a:avLst/>
            </a:prstGeom>
          </p:spPr>
        </p:pic>
        <p:pic>
          <p:nvPicPr>
            <p:cNvPr id="274" name="Picture 2" descr="App Icon of Line style - Available in SVG, PNG, EPS, AI &amp; Icon fonts">
              <a:extLst>
                <a:ext uri="{FF2B5EF4-FFF2-40B4-BE49-F238E27FC236}">
                  <a16:creationId xmlns:a16="http://schemas.microsoft.com/office/drawing/2014/main" id="{26656390-628C-C3C1-9933-75141A0D245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52766" y="4604141"/>
              <a:ext cx="274821" cy="2748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5" name="Group 274">
            <a:extLst>
              <a:ext uri="{FF2B5EF4-FFF2-40B4-BE49-F238E27FC236}">
                <a16:creationId xmlns:a16="http://schemas.microsoft.com/office/drawing/2014/main" id="{0D515867-B52F-F7FC-B2BA-F7405115C4DA}"/>
              </a:ext>
            </a:extLst>
          </p:cNvPr>
          <p:cNvGrpSpPr/>
          <p:nvPr/>
        </p:nvGrpSpPr>
        <p:grpSpPr>
          <a:xfrm>
            <a:off x="9796525" y="2690595"/>
            <a:ext cx="680195" cy="680195"/>
            <a:chOff x="7441085" y="4376626"/>
            <a:chExt cx="680195" cy="680195"/>
          </a:xfrm>
        </p:grpSpPr>
        <p:pic>
          <p:nvPicPr>
            <p:cNvPr id="276" name="Graphic 275" descr="Syncing cloud">
              <a:extLst>
                <a:ext uri="{FF2B5EF4-FFF2-40B4-BE49-F238E27FC236}">
                  <a16:creationId xmlns:a16="http://schemas.microsoft.com/office/drawing/2014/main" id="{25DDB220-CA7C-62BA-0590-4B60FFB543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41085" y="4376626"/>
              <a:ext cx="680195" cy="680195"/>
            </a:xfrm>
            <a:prstGeom prst="rect">
              <a:avLst/>
            </a:prstGeom>
          </p:spPr>
        </p:pic>
        <p:pic>
          <p:nvPicPr>
            <p:cNvPr id="277" name="Picture 2" descr="App Icon of Line style - Available in SVG, PNG, EPS, AI &amp; Icon fonts">
              <a:extLst>
                <a:ext uri="{FF2B5EF4-FFF2-40B4-BE49-F238E27FC236}">
                  <a16:creationId xmlns:a16="http://schemas.microsoft.com/office/drawing/2014/main" id="{40D4DB19-EBB6-506B-7EE1-51209D7F710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52766" y="4604141"/>
              <a:ext cx="274821" cy="274821"/>
            </a:xfrm>
            <a:prstGeom prst="rect">
              <a:avLst/>
            </a:prstGeom>
            <a:noFill/>
            <a:extLst>
              <a:ext uri="{909E8E84-426E-40DD-AFC4-6F175D3DCCD1}">
                <a14:hiddenFill xmlns:a14="http://schemas.microsoft.com/office/drawing/2010/main">
                  <a:solidFill>
                    <a:srgbClr val="FFFFFF"/>
                  </a:solidFill>
                </a14:hiddenFill>
              </a:ext>
            </a:extLst>
          </p:spPr>
        </p:pic>
      </p:grpSp>
      <p:pic>
        <p:nvPicPr>
          <p:cNvPr id="278" name="Graphic 277">
            <a:extLst>
              <a:ext uri="{FF2B5EF4-FFF2-40B4-BE49-F238E27FC236}">
                <a16:creationId xmlns:a16="http://schemas.microsoft.com/office/drawing/2014/main" id="{FB5662AD-C477-3732-EE29-CC54AD5A31F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930240" y="4590011"/>
            <a:ext cx="402819" cy="402819"/>
          </a:xfrm>
          <a:prstGeom prst="rect">
            <a:avLst/>
          </a:prstGeom>
        </p:spPr>
      </p:pic>
      <p:grpSp>
        <p:nvGrpSpPr>
          <p:cNvPr id="279" name="Group 278">
            <a:extLst>
              <a:ext uri="{FF2B5EF4-FFF2-40B4-BE49-F238E27FC236}">
                <a16:creationId xmlns:a16="http://schemas.microsoft.com/office/drawing/2014/main" id="{F7357785-CA48-0DAE-89CB-E7473AE3ABD8}"/>
              </a:ext>
            </a:extLst>
          </p:cNvPr>
          <p:cNvGrpSpPr/>
          <p:nvPr/>
        </p:nvGrpSpPr>
        <p:grpSpPr>
          <a:xfrm>
            <a:off x="9816745" y="4927353"/>
            <a:ext cx="680195" cy="680195"/>
            <a:chOff x="7441085" y="4376626"/>
            <a:chExt cx="680195" cy="680195"/>
          </a:xfrm>
        </p:grpSpPr>
        <p:pic>
          <p:nvPicPr>
            <p:cNvPr id="280" name="Graphic 279" descr="Syncing cloud">
              <a:extLst>
                <a:ext uri="{FF2B5EF4-FFF2-40B4-BE49-F238E27FC236}">
                  <a16:creationId xmlns:a16="http://schemas.microsoft.com/office/drawing/2014/main" id="{8B5280C8-17A9-1A8B-7DB5-41DD576DD1B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41085" y="4376626"/>
              <a:ext cx="680195" cy="680195"/>
            </a:xfrm>
            <a:prstGeom prst="rect">
              <a:avLst/>
            </a:prstGeom>
          </p:spPr>
        </p:pic>
        <p:pic>
          <p:nvPicPr>
            <p:cNvPr id="281" name="Picture 2" descr="App Icon of Line style - Available in SVG, PNG, EPS, AI &amp; Icon fonts">
              <a:extLst>
                <a:ext uri="{FF2B5EF4-FFF2-40B4-BE49-F238E27FC236}">
                  <a16:creationId xmlns:a16="http://schemas.microsoft.com/office/drawing/2014/main" id="{FF1A7720-1503-A1CC-2390-FB989DB2972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52766" y="4604141"/>
              <a:ext cx="274821" cy="274821"/>
            </a:xfrm>
            <a:prstGeom prst="rect">
              <a:avLst/>
            </a:prstGeom>
            <a:noFill/>
            <a:extLst>
              <a:ext uri="{909E8E84-426E-40DD-AFC4-6F175D3DCCD1}">
                <a14:hiddenFill xmlns:a14="http://schemas.microsoft.com/office/drawing/2010/main">
                  <a:solidFill>
                    <a:srgbClr val="FFFFFF"/>
                  </a:solidFill>
                </a14:hiddenFill>
              </a:ext>
            </a:extLst>
          </p:spPr>
        </p:pic>
      </p:grpSp>
      <p:pic>
        <p:nvPicPr>
          <p:cNvPr id="282" name="Graphic 281" descr="Database">
            <a:extLst>
              <a:ext uri="{FF2B5EF4-FFF2-40B4-BE49-F238E27FC236}">
                <a16:creationId xmlns:a16="http://schemas.microsoft.com/office/drawing/2014/main" id="{D00D9AA6-2423-CB5E-2559-D70C1551E0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335312" y="5930070"/>
            <a:ext cx="372365" cy="372365"/>
          </a:xfrm>
          <a:prstGeom prst="rect">
            <a:avLst/>
          </a:prstGeom>
        </p:spPr>
      </p:pic>
      <p:pic>
        <p:nvPicPr>
          <p:cNvPr id="283" name="Graphic 282">
            <a:extLst>
              <a:ext uri="{FF2B5EF4-FFF2-40B4-BE49-F238E27FC236}">
                <a16:creationId xmlns:a16="http://schemas.microsoft.com/office/drawing/2014/main" id="{744C86AF-6C21-07C2-B5A4-B05CEF2542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26899" y="5955537"/>
            <a:ext cx="334681" cy="334681"/>
          </a:xfrm>
          <a:prstGeom prst="rect">
            <a:avLst/>
          </a:prstGeom>
        </p:spPr>
      </p:pic>
      <p:cxnSp>
        <p:nvCxnSpPr>
          <p:cNvPr id="284" name="Straight Arrow Connector 283">
            <a:extLst>
              <a:ext uri="{FF2B5EF4-FFF2-40B4-BE49-F238E27FC236}">
                <a16:creationId xmlns:a16="http://schemas.microsoft.com/office/drawing/2014/main" id="{6B7E3143-0317-CFA5-70D5-8863F4018B38}"/>
              </a:ext>
            </a:extLst>
          </p:cNvPr>
          <p:cNvCxnSpPr>
            <a:cxnSpLocks/>
            <a:stCxn id="327" idx="3"/>
            <a:endCxn id="265" idx="3"/>
          </p:cNvCxnSpPr>
          <p:nvPr/>
        </p:nvCxnSpPr>
        <p:spPr>
          <a:xfrm>
            <a:off x="8748356" y="1188646"/>
            <a:ext cx="1031221" cy="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CAF99386-1529-130E-03EC-924AADC995C0}"/>
              </a:ext>
            </a:extLst>
          </p:cNvPr>
          <p:cNvCxnSpPr>
            <a:cxnSpLocks/>
            <a:stCxn id="340" idx="3"/>
            <a:endCxn id="273" idx="1"/>
          </p:cNvCxnSpPr>
          <p:nvPr/>
        </p:nvCxnSpPr>
        <p:spPr>
          <a:xfrm flipV="1">
            <a:off x="8761645" y="1664367"/>
            <a:ext cx="1020914" cy="1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F7A16567-4AA1-E36C-2C8E-A7042A994D81}"/>
              </a:ext>
            </a:extLst>
          </p:cNvPr>
          <p:cNvCxnSpPr>
            <a:cxnSpLocks/>
            <a:stCxn id="351" idx="3"/>
            <a:endCxn id="249" idx="1"/>
          </p:cNvCxnSpPr>
          <p:nvPr/>
        </p:nvCxnSpPr>
        <p:spPr>
          <a:xfrm flipV="1">
            <a:off x="8752911" y="2442815"/>
            <a:ext cx="1130947" cy="25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83C72B7E-8DBD-CF7D-8608-4940EB0ED11E}"/>
              </a:ext>
            </a:extLst>
          </p:cNvPr>
          <p:cNvCxnSpPr>
            <a:cxnSpLocks/>
            <a:stCxn id="366" idx="3"/>
            <a:endCxn id="276" idx="1"/>
          </p:cNvCxnSpPr>
          <p:nvPr/>
        </p:nvCxnSpPr>
        <p:spPr>
          <a:xfrm flipV="1">
            <a:off x="8761595" y="3030693"/>
            <a:ext cx="1034930" cy="1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77A3E4D3-E550-D5D8-5AAD-94C8E46D7C99}"/>
              </a:ext>
            </a:extLst>
          </p:cNvPr>
          <p:cNvCxnSpPr>
            <a:cxnSpLocks/>
            <a:stCxn id="379" idx="3"/>
            <a:endCxn id="250" idx="1"/>
          </p:cNvCxnSpPr>
          <p:nvPr/>
        </p:nvCxnSpPr>
        <p:spPr>
          <a:xfrm>
            <a:off x="8756305" y="3864252"/>
            <a:ext cx="1187907" cy="1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CA6B3880-FEE1-1995-5A4C-6CD0AD0250DA}"/>
              </a:ext>
            </a:extLst>
          </p:cNvPr>
          <p:cNvCxnSpPr>
            <a:cxnSpLocks/>
            <a:stCxn id="250" idx="3"/>
            <a:endCxn id="270" idx="1"/>
          </p:cNvCxnSpPr>
          <p:nvPr/>
        </p:nvCxnSpPr>
        <p:spPr>
          <a:xfrm>
            <a:off x="10278893" y="3865935"/>
            <a:ext cx="355309" cy="437"/>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4CF9C3C4-FE7F-DEBA-D076-AC4B7921EE60}"/>
              </a:ext>
            </a:extLst>
          </p:cNvPr>
          <p:cNvCxnSpPr>
            <a:cxnSpLocks/>
            <a:stCxn id="392" idx="3"/>
            <a:endCxn id="278" idx="1"/>
          </p:cNvCxnSpPr>
          <p:nvPr/>
        </p:nvCxnSpPr>
        <p:spPr>
          <a:xfrm>
            <a:off x="8696642" y="4788491"/>
            <a:ext cx="1233598" cy="29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E50DB86B-1A30-32D0-05AF-9E83AB57FA36}"/>
              </a:ext>
            </a:extLst>
          </p:cNvPr>
          <p:cNvCxnSpPr>
            <a:cxnSpLocks/>
            <a:stCxn id="405" idx="3"/>
            <a:endCxn id="280" idx="1"/>
          </p:cNvCxnSpPr>
          <p:nvPr/>
        </p:nvCxnSpPr>
        <p:spPr>
          <a:xfrm>
            <a:off x="8709931" y="5265442"/>
            <a:ext cx="1106814" cy="2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1BD53185-B557-9312-8361-88F6668688A9}"/>
              </a:ext>
            </a:extLst>
          </p:cNvPr>
          <p:cNvCxnSpPr>
            <a:cxnSpLocks/>
            <a:stCxn id="418" idx="3"/>
            <a:endCxn id="283" idx="1"/>
          </p:cNvCxnSpPr>
          <p:nvPr/>
        </p:nvCxnSpPr>
        <p:spPr>
          <a:xfrm>
            <a:off x="7569894" y="6117334"/>
            <a:ext cx="2257005" cy="5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9CB52D74-82A6-3E89-E9B6-6186F136CF13}"/>
              </a:ext>
            </a:extLst>
          </p:cNvPr>
          <p:cNvCxnSpPr>
            <a:cxnSpLocks/>
            <a:stCxn id="283" idx="3"/>
            <a:endCxn id="318" idx="1"/>
          </p:cNvCxnSpPr>
          <p:nvPr/>
        </p:nvCxnSpPr>
        <p:spPr>
          <a:xfrm flipV="1">
            <a:off x="10161580" y="6117013"/>
            <a:ext cx="425327" cy="5865"/>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D0619AF6-EA80-51E9-3E77-ECD857770D8F}"/>
              </a:ext>
            </a:extLst>
          </p:cNvPr>
          <p:cNvCxnSpPr>
            <a:cxnSpLocks/>
            <a:stCxn id="318" idx="3"/>
            <a:endCxn id="282" idx="1"/>
          </p:cNvCxnSpPr>
          <p:nvPr/>
        </p:nvCxnSpPr>
        <p:spPr>
          <a:xfrm flipV="1">
            <a:off x="10984255" y="6116253"/>
            <a:ext cx="351057" cy="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65DA094F-DB15-CC50-0A6B-9B65A8EB600E}"/>
              </a:ext>
            </a:extLst>
          </p:cNvPr>
          <p:cNvSpPr txBox="1"/>
          <p:nvPr/>
        </p:nvSpPr>
        <p:spPr>
          <a:xfrm>
            <a:off x="9325627" y="1835333"/>
            <a:ext cx="17174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Company A application</a:t>
            </a:r>
          </a:p>
        </p:txBody>
      </p:sp>
      <p:sp>
        <p:nvSpPr>
          <p:cNvPr id="296" name="TextBox 295">
            <a:extLst>
              <a:ext uri="{FF2B5EF4-FFF2-40B4-BE49-F238E27FC236}">
                <a16:creationId xmlns:a16="http://schemas.microsoft.com/office/drawing/2014/main" id="{EA4D5054-AFE0-D338-BB05-ECC94EC61AB0}"/>
              </a:ext>
            </a:extLst>
          </p:cNvPr>
          <p:cNvSpPr txBox="1"/>
          <p:nvPr/>
        </p:nvSpPr>
        <p:spPr>
          <a:xfrm>
            <a:off x="9325627" y="3169915"/>
            <a:ext cx="17174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Company A application</a:t>
            </a:r>
          </a:p>
        </p:txBody>
      </p:sp>
      <p:sp>
        <p:nvSpPr>
          <p:cNvPr id="297" name="TextBox 296">
            <a:extLst>
              <a:ext uri="{FF2B5EF4-FFF2-40B4-BE49-F238E27FC236}">
                <a16:creationId xmlns:a16="http://schemas.microsoft.com/office/drawing/2014/main" id="{A9DFDFFF-B98A-08A4-CB39-CF59A6CA4D74}"/>
              </a:ext>
            </a:extLst>
          </p:cNvPr>
          <p:cNvSpPr txBox="1"/>
          <p:nvPr/>
        </p:nvSpPr>
        <p:spPr>
          <a:xfrm>
            <a:off x="6875484" y="2059280"/>
            <a:ext cx="13541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Domain Topic for </a:t>
            </a:r>
            <a:r>
              <a:rPr kumimoji="0" lang="en-US" sz="1200" b="1" i="0" u="none" strike="noStrike" kern="1200" cap="none" spc="0" normalizeH="0" baseline="0" noProof="0" dirty="0">
                <a:ln>
                  <a:noFill/>
                </a:ln>
                <a:solidFill>
                  <a:srgbClr val="7030A0"/>
                </a:solidFill>
                <a:effectLst/>
                <a:uLnTx/>
                <a:uFillTx/>
                <a:latin typeface="Calibri" panose="020F0502020204030204"/>
                <a:ea typeface="+mn-ea"/>
                <a:cs typeface="+mn-cs"/>
              </a:rPr>
              <a:t>PURPLE Org.</a:t>
            </a:r>
          </a:p>
        </p:txBody>
      </p:sp>
      <p:sp>
        <p:nvSpPr>
          <p:cNvPr id="298" name="TextBox 297">
            <a:extLst>
              <a:ext uri="{FF2B5EF4-FFF2-40B4-BE49-F238E27FC236}">
                <a16:creationId xmlns:a16="http://schemas.microsoft.com/office/drawing/2014/main" id="{0B304A89-CF65-7F9E-7DD9-028A8E8ADF74}"/>
              </a:ext>
            </a:extLst>
          </p:cNvPr>
          <p:cNvSpPr txBox="1"/>
          <p:nvPr/>
        </p:nvSpPr>
        <p:spPr>
          <a:xfrm>
            <a:off x="6880716" y="4401687"/>
            <a:ext cx="11531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Domain Topic for </a:t>
            </a:r>
            <a:r>
              <a:rPr kumimoji="0" lang="en-US" sz="1200" b="1" i="0" u="none" strike="noStrike" kern="1200" cap="none" spc="0" normalizeH="0" baseline="0" noProof="0" dirty="0">
                <a:ln>
                  <a:noFill/>
                </a:ln>
                <a:solidFill>
                  <a:srgbClr val="009900"/>
                </a:solidFill>
                <a:effectLst/>
                <a:uLnTx/>
                <a:uFillTx/>
                <a:latin typeface="Calibri" panose="020F0502020204030204"/>
                <a:ea typeface="+mn-ea"/>
                <a:cs typeface="+mn-cs"/>
              </a:rPr>
              <a:t>GREEN Org.</a:t>
            </a:r>
            <a:endParaRPr kumimoji="0" lang="en-US" sz="12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99" name="TextBox 298">
            <a:extLst>
              <a:ext uri="{FF2B5EF4-FFF2-40B4-BE49-F238E27FC236}">
                <a16:creationId xmlns:a16="http://schemas.microsoft.com/office/drawing/2014/main" id="{2FA881E1-4A25-CE46-236F-9F33392765C1}"/>
              </a:ext>
            </a:extLst>
          </p:cNvPr>
          <p:cNvSpPr txBox="1"/>
          <p:nvPr/>
        </p:nvSpPr>
        <p:spPr>
          <a:xfrm>
            <a:off x="9359412" y="5454315"/>
            <a:ext cx="17174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Company A application</a:t>
            </a:r>
          </a:p>
        </p:txBody>
      </p:sp>
      <p:cxnSp>
        <p:nvCxnSpPr>
          <p:cNvPr id="300" name="Straight Arrow Connector 299">
            <a:extLst>
              <a:ext uri="{FF2B5EF4-FFF2-40B4-BE49-F238E27FC236}">
                <a16:creationId xmlns:a16="http://schemas.microsoft.com/office/drawing/2014/main" id="{F5244AF7-8700-A5FD-55DE-B7392871C25D}"/>
              </a:ext>
            </a:extLst>
          </p:cNvPr>
          <p:cNvCxnSpPr>
            <a:cxnSpLocks/>
            <a:stCxn id="428" idx="3"/>
          </p:cNvCxnSpPr>
          <p:nvPr/>
        </p:nvCxnSpPr>
        <p:spPr>
          <a:xfrm>
            <a:off x="1063317" y="3645074"/>
            <a:ext cx="2309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1" name="TextBox 300">
            <a:extLst>
              <a:ext uri="{FF2B5EF4-FFF2-40B4-BE49-F238E27FC236}">
                <a16:creationId xmlns:a16="http://schemas.microsoft.com/office/drawing/2014/main" id="{FB7CDF64-000F-7379-FAE8-653703DB9143}"/>
              </a:ext>
            </a:extLst>
          </p:cNvPr>
          <p:cNvSpPr txBox="1"/>
          <p:nvPr/>
        </p:nvSpPr>
        <p:spPr>
          <a:xfrm>
            <a:off x="127126" y="3939059"/>
            <a:ext cx="199105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Event Publisher</a:t>
            </a:r>
          </a:p>
        </p:txBody>
      </p:sp>
      <p:pic>
        <p:nvPicPr>
          <p:cNvPr id="302" name="Graphic 301" descr="Open envelope">
            <a:extLst>
              <a:ext uri="{FF2B5EF4-FFF2-40B4-BE49-F238E27FC236}">
                <a16:creationId xmlns:a16="http://schemas.microsoft.com/office/drawing/2014/main" id="{1317C854-F2D9-B5CD-5A6C-4AFABF67CB0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22731" y="2991798"/>
            <a:ext cx="416985" cy="416985"/>
          </a:xfrm>
          <a:prstGeom prst="rect">
            <a:avLst/>
          </a:prstGeom>
        </p:spPr>
      </p:pic>
      <p:sp>
        <p:nvSpPr>
          <p:cNvPr id="303" name="TextBox 302">
            <a:extLst>
              <a:ext uri="{FF2B5EF4-FFF2-40B4-BE49-F238E27FC236}">
                <a16:creationId xmlns:a16="http://schemas.microsoft.com/office/drawing/2014/main" id="{9A37E86C-0F48-1EA1-C836-9ED38E67E594}"/>
              </a:ext>
            </a:extLst>
          </p:cNvPr>
          <p:cNvSpPr txBox="1"/>
          <p:nvPr/>
        </p:nvSpPr>
        <p:spPr>
          <a:xfrm>
            <a:off x="837605" y="3354325"/>
            <a:ext cx="80689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Topic</a:t>
            </a: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 Red</a:t>
            </a:r>
          </a:p>
        </p:txBody>
      </p:sp>
      <p:pic>
        <p:nvPicPr>
          <p:cNvPr id="304" name="Graphic 303" descr="Open envelope">
            <a:extLst>
              <a:ext uri="{FF2B5EF4-FFF2-40B4-BE49-F238E27FC236}">
                <a16:creationId xmlns:a16="http://schemas.microsoft.com/office/drawing/2014/main" id="{F0A3EA23-330C-10D1-07D3-E4921457D97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831945" y="2998743"/>
            <a:ext cx="416985" cy="416985"/>
          </a:xfrm>
          <a:prstGeom prst="rect">
            <a:avLst/>
          </a:prstGeom>
        </p:spPr>
      </p:pic>
      <p:sp>
        <p:nvSpPr>
          <p:cNvPr id="305" name="TextBox 304">
            <a:extLst>
              <a:ext uri="{FF2B5EF4-FFF2-40B4-BE49-F238E27FC236}">
                <a16:creationId xmlns:a16="http://schemas.microsoft.com/office/drawing/2014/main" id="{FD12AD76-29A6-61A6-0CAD-A2A6B91B91FC}"/>
              </a:ext>
            </a:extLst>
          </p:cNvPr>
          <p:cNvSpPr txBox="1"/>
          <p:nvPr/>
        </p:nvSpPr>
        <p:spPr>
          <a:xfrm>
            <a:off x="1545615" y="3354608"/>
            <a:ext cx="104806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Topic</a:t>
            </a:r>
            <a:r>
              <a:rPr kumimoji="0" lang="en-US" sz="1100" b="1" i="0" u="none" strike="noStrike" kern="1200" cap="none" spc="0" normalizeH="0" baseline="0" noProof="0" dirty="0">
                <a:ln>
                  <a:noFill/>
                </a:ln>
                <a:solidFill>
                  <a:srgbClr val="7030A0"/>
                </a:solidFill>
                <a:effectLst/>
                <a:uLnTx/>
                <a:uFillTx/>
                <a:latin typeface="Calibri" panose="020F0502020204030204"/>
                <a:ea typeface="+mn-ea"/>
                <a:cs typeface="+mn-cs"/>
              </a:rPr>
              <a:t>: PURPLE</a:t>
            </a:r>
          </a:p>
        </p:txBody>
      </p:sp>
      <p:pic>
        <p:nvPicPr>
          <p:cNvPr id="306" name="Graphic 305" descr="Open envelope">
            <a:extLst>
              <a:ext uri="{FF2B5EF4-FFF2-40B4-BE49-F238E27FC236}">
                <a16:creationId xmlns:a16="http://schemas.microsoft.com/office/drawing/2014/main" id="{944DB197-1CCF-54AA-D61C-444F18100DB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74262" y="3005386"/>
            <a:ext cx="416985" cy="416985"/>
          </a:xfrm>
          <a:prstGeom prst="rect">
            <a:avLst/>
          </a:prstGeom>
        </p:spPr>
      </p:pic>
      <p:sp>
        <p:nvSpPr>
          <p:cNvPr id="307" name="TextBox 306">
            <a:extLst>
              <a:ext uri="{FF2B5EF4-FFF2-40B4-BE49-F238E27FC236}">
                <a16:creationId xmlns:a16="http://schemas.microsoft.com/office/drawing/2014/main" id="{E5E280E5-8C8A-7BE3-0C43-00BAABE47A73}"/>
              </a:ext>
            </a:extLst>
          </p:cNvPr>
          <p:cNvSpPr txBox="1"/>
          <p:nvPr/>
        </p:nvSpPr>
        <p:spPr>
          <a:xfrm>
            <a:off x="2456756" y="3361251"/>
            <a:ext cx="104806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Topic</a:t>
            </a:r>
            <a:r>
              <a:rPr kumimoji="0" lang="en-US" sz="1100" b="1" i="0" u="none" strike="noStrike" kern="1200" cap="none" spc="0" normalizeH="0" baseline="0" noProof="0" dirty="0">
                <a:ln>
                  <a:noFill/>
                </a:ln>
                <a:solidFill>
                  <a:srgbClr val="009900"/>
                </a:solidFill>
                <a:effectLst/>
                <a:uLnTx/>
                <a:uFillTx/>
                <a:latin typeface="Calibri" panose="020F0502020204030204"/>
                <a:ea typeface="+mn-ea"/>
                <a:cs typeface="+mn-cs"/>
              </a:rPr>
              <a:t>: GREEN</a:t>
            </a:r>
          </a:p>
        </p:txBody>
      </p:sp>
      <p:pic>
        <p:nvPicPr>
          <p:cNvPr id="308" name="Graphic 307" descr="Open envelope">
            <a:extLst>
              <a:ext uri="{FF2B5EF4-FFF2-40B4-BE49-F238E27FC236}">
                <a16:creationId xmlns:a16="http://schemas.microsoft.com/office/drawing/2014/main" id="{F3064DED-840D-F30B-8092-5C90E435E3E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254405" y="1904827"/>
            <a:ext cx="234009" cy="234009"/>
          </a:xfrm>
          <a:prstGeom prst="rect">
            <a:avLst/>
          </a:prstGeom>
        </p:spPr>
      </p:pic>
      <p:pic>
        <p:nvPicPr>
          <p:cNvPr id="309" name="Graphic 308" descr="Open envelope">
            <a:extLst>
              <a:ext uri="{FF2B5EF4-FFF2-40B4-BE49-F238E27FC236}">
                <a16:creationId xmlns:a16="http://schemas.microsoft.com/office/drawing/2014/main" id="{8F9D2008-5FE3-B7FF-1E98-AA5147BE23A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254404" y="2764190"/>
            <a:ext cx="234009" cy="234009"/>
          </a:xfrm>
          <a:prstGeom prst="rect">
            <a:avLst/>
          </a:prstGeom>
        </p:spPr>
      </p:pic>
      <p:pic>
        <p:nvPicPr>
          <p:cNvPr id="310" name="Graphic 309" descr="Open envelope">
            <a:extLst>
              <a:ext uri="{FF2B5EF4-FFF2-40B4-BE49-F238E27FC236}">
                <a16:creationId xmlns:a16="http://schemas.microsoft.com/office/drawing/2014/main" id="{A9173D7B-9624-33E5-DBFD-F841A58D75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266686" y="4403218"/>
            <a:ext cx="234009" cy="234009"/>
          </a:xfrm>
          <a:prstGeom prst="rect">
            <a:avLst/>
          </a:prstGeom>
        </p:spPr>
      </p:pic>
      <p:pic>
        <p:nvPicPr>
          <p:cNvPr id="311" name="Graphic 310" descr="Open envelope">
            <a:extLst>
              <a:ext uri="{FF2B5EF4-FFF2-40B4-BE49-F238E27FC236}">
                <a16:creationId xmlns:a16="http://schemas.microsoft.com/office/drawing/2014/main" id="{BF226BA2-A2D6-2057-66B7-B8A9ACC50CA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325970" y="4539519"/>
            <a:ext cx="234009" cy="234009"/>
          </a:xfrm>
          <a:prstGeom prst="rect">
            <a:avLst/>
          </a:prstGeom>
        </p:spPr>
      </p:pic>
      <p:pic>
        <p:nvPicPr>
          <p:cNvPr id="312" name="Graphic 311" descr="Open envelope">
            <a:extLst>
              <a:ext uri="{FF2B5EF4-FFF2-40B4-BE49-F238E27FC236}">
                <a16:creationId xmlns:a16="http://schemas.microsoft.com/office/drawing/2014/main" id="{D3E7B12F-DCFC-AE2D-2810-B901C880288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683780" y="4920357"/>
            <a:ext cx="234009" cy="234009"/>
          </a:xfrm>
          <a:prstGeom prst="rect">
            <a:avLst/>
          </a:prstGeom>
        </p:spPr>
      </p:pic>
      <p:pic>
        <p:nvPicPr>
          <p:cNvPr id="313" name="Graphic 312" descr="Open envelope">
            <a:extLst>
              <a:ext uri="{FF2B5EF4-FFF2-40B4-BE49-F238E27FC236}">
                <a16:creationId xmlns:a16="http://schemas.microsoft.com/office/drawing/2014/main" id="{4A07FA29-2D1D-BE6E-7012-5089F62A69E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069386" y="5306143"/>
            <a:ext cx="234009" cy="234009"/>
          </a:xfrm>
          <a:prstGeom prst="rect">
            <a:avLst/>
          </a:prstGeom>
        </p:spPr>
      </p:pic>
      <p:sp>
        <p:nvSpPr>
          <p:cNvPr id="314" name="TextBox 313">
            <a:extLst>
              <a:ext uri="{FF2B5EF4-FFF2-40B4-BE49-F238E27FC236}">
                <a16:creationId xmlns:a16="http://schemas.microsoft.com/office/drawing/2014/main" id="{3D237F31-4592-9E92-DF84-BE8516A5F101}"/>
              </a:ext>
            </a:extLst>
          </p:cNvPr>
          <p:cNvSpPr txBox="1"/>
          <p:nvPr/>
        </p:nvSpPr>
        <p:spPr>
          <a:xfrm>
            <a:off x="3751120" y="3973889"/>
            <a:ext cx="11126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Event Grid domain endpoint</a:t>
            </a:r>
          </a:p>
        </p:txBody>
      </p:sp>
      <p:pic>
        <p:nvPicPr>
          <p:cNvPr id="315" name="Picture 2" descr="Micro Services Icon Images, Stock Photos &amp; Vectors | Shutterstock">
            <a:extLst>
              <a:ext uri="{FF2B5EF4-FFF2-40B4-BE49-F238E27FC236}">
                <a16:creationId xmlns:a16="http://schemas.microsoft.com/office/drawing/2014/main" id="{F24EF5D5-9740-3FF6-AD6F-2CD65FC32F8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67" t="13985" r="5920" b="18632"/>
          <a:stretch/>
        </p:blipFill>
        <p:spPr bwMode="auto">
          <a:xfrm flipH="1">
            <a:off x="9733972" y="6410051"/>
            <a:ext cx="522761" cy="448029"/>
          </a:xfrm>
          <a:prstGeom prst="rect">
            <a:avLst/>
          </a:prstGeom>
          <a:noFill/>
          <a:extLst>
            <a:ext uri="{909E8E84-426E-40DD-AFC4-6F175D3DCCD1}">
              <a14:hiddenFill xmlns:a14="http://schemas.microsoft.com/office/drawing/2010/main">
                <a:solidFill>
                  <a:srgbClr val="FFFFFF"/>
                </a:solidFill>
              </a14:hiddenFill>
            </a:ext>
          </a:extLst>
        </p:spPr>
      </p:pic>
      <p:cxnSp>
        <p:nvCxnSpPr>
          <p:cNvPr id="316" name="Straight Arrow Connector 315">
            <a:extLst>
              <a:ext uri="{FF2B5EF4-FFF2-40B4-BE49-F238E27FC236}">
                <a16:creationId xmlns:a16="http://schemas.microsoft.com/office/drawing/2014/main" id="{0C9BE4F0-DF8A-9992-75D3-8D47B12C898D}"/>
              </a:ext>
            </a:extLst>
          </p:cNvPr>
          <p:cNvCxnSpPr>
            <a:cxnSpLocks/>
            <a:stCxn id="418" idx="3"/>
            <a:endCxn id="315" idx="3"/>
          </p:cNvCxnSpPr>
          <p:nvPr/>
        </p:nvCxnSpPr>
        <p:spPr>
          <a:xfrm>
            <a:off x="7569894" y="6117334"/>
            <a:ext cx="2164078" cy="516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5D8E4EFE-35F2-4F18-E15A-4175E994E34A}"/>
              </a:ext>
            </a:extLst>
          </p:cNvPr>
          <p:cNvCxnSpPr>
            <a:stCxn id="249" idx="3"/>
            <a:endCxn id="268" idx="1"/>
          </p:cNvCxnSpPr>
          <p:nvPr/>
        </p:nvCxnSpPr>
        <p:spPr>
          <a:xfrm flipV="1">
            <a:off x="10219402" y="2442281"/>
            <a:ext cx="231156" cy="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8" name="Graphic 317" descr="Single gear">
            <a:extLst>
              <a:ext uri="{FF2B5EF4-FFF2-40B4-BE49-F238E27FC236}">
                <a16:creationId xmlns:a16="http://schemas.microsoft.com/office/drawing/2014/main" id="{53844C1A-5BB1-8E9E-2256-C82581A68F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86907" y="5918339"/>
            <a:ext cx="397348" cy="397348"/>
          </a:xfrm>
          <a:prstGeom prst="rect">
            <a:avLst/>
          </a:prstGeom>
        </p:spPr>
      </p:pic>
      <p:sp>
        <p:nvSpPr>
          <p:cNvPr id="319" name="TextBox 318">
            <a:extLst>
              <a:ext uri="{FF2B5EF4-FFF2-40B4-BE49-F238E27FC236}">
                <a16:creationId xmlns:a16="http://schemas.microsoft.com/office/drawing/2014/main" id="{EC49C59F-1BF8-0DA8-E933-C1B713506C0F}"/>
              </a:ext>
            </a:extLst>
          </p:cNvPr>
          <p:cNvSpPr txBox="1"/>
          <p:nvPr/>
        </p:nvSpPr>
        <p:spPr>
          <a:xfrm>
            <a:off x="8040833" y="631823"/>
            <a:ext cx="1112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Event subscriptions</a:t>
            </a:r>
          </a:p>
        </p:txBody>
      </p:sp>
      <p:sp>
        <p:nvSpPr>
          <p:cNvPr id="320" name="TextBox 319">
            <a:extLst>
              <a:ext uri="{FF2B5EF4-FFF2-40B4-BE49-F238E27FC236}">
                <a16:creationId xmlns:a16="http://schemas.microsoft.com/office/drawing/2014/main" id="{88C67828-6AAA-749B-A53C-07E2C72D5679}"/>
              </a:ext>
            </a:extLst>
          </p:cNvPr>
          <p:cNvSpPr txBox="1"/>
          <p:nvPr/>
        </p:nvSpPr>
        <p:spPr>
          <a:xfrm>
            <a:off x="566462" y="1455171"/>
            <a:ext cx="29785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1" name="Cylinder 7">
            <a:extLst>
              <a:ext uri="{FF2B5EF4-FFF2-40B4-BE49-F238E27FC236}">
                <a16:creationId xmlns:a16="http://schemas.microsoft.com/office/drawing/2014/main" id="{22283812-48BA-D7DB-DB9C-087E11769851}"/>
              </a:ext>
            </a:extLst>
          </p:cNvPr>
          <p:cNvSpPr/>
          <p:nvPr/>
        </p:nvSpPr>
        <p:spPr>
          <a:xfrm rot="16200000">
            <a:off x="7395917" y="1135796"/>
            <a:ext cx="206913" cy="663379"/>
          </a:xfrm>
          <a:prstGeom prst="can">
            <a:avLst/>
          </a:pr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400"/>
            <a:endParaRPr lang="en-US" sz="1800" dirty="0">
              <a:solidFill>
                <a:prstClr val="white"/>
              </a:solidFill>
              <a:latin typeface="Calibri" panose="020F0502020204030204"/>
              <a:ea typeface="+mn-ea"/>
              <a:cs typeface="+mn-cs"/>
            </a:endParaRPr>
          </a:p>
        </p:txBody>
      </p:sp>
      <p:sp>
        <p:nvSpPr>
          <p:cNvPr id="322" name="Cylinder 12">
            <a:extLst>
              <a:ext uri="{FF2B5EF4-FFF2-40B4-BE49-F238E27FC236}">
                <a16:creationId xmlns:a16="http://schemas.microsoft.com/office/drawing/2014/main" id="{5889F705-DF2B-AB54-62BD-724D82B5C733}"/>
              </a:ext>
            </a:extLst>
          </p:cNvPr>
          <p:cNvSpPr/>
          <p:nvPr/>
        </p:nvSpPr>
        <p:spPr>
          <a:xfrm rot="16200000">
            <a:off x="7342509" y="2348389"/>
            <a:ext cx="206913" cy="663379"/>
          </a:xfrm>
          <a:prstGeom prst="can">
            <a:avLst/>
          </a:pr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400"/>
            <a:endParaRPr lang="en-US" sz="1800" dirty="0">
              <a:solidFill>
                <a:prstClr val="white"/>
              </a:solidFill>
              <a:latin typeface="Calibri" panose="020F0502020204030204"/>
              <a:ea typeface="+mn-ea"/>
              <a:cs typeface="+mn-cs"/>
            </a:endParaRPr>
          </a:p>
        </p:txBody>
      </p:sp>
      <p:sp>
        <p:nvSpPr>
          <p:cNvPr id="323" name="Cylinder 19">
            <a:extLst>
              <a:ext uri="{FF2B5EF4-FFF2-40B4-BE49-F238E27FC236}">
                <a16:creationId xmlns:a16="http://schemas.microsoft.com/office/drawing/2014/main" id="{533E19F7-E6A9-2E4F-5047-45AC1B22D15A}"/>
              </a:ext>
            </a:extLst>
          </p:cNvPr>
          <p:cNvSpPr/>
          <p:nvPr/>
        </p:nvSpPr>
        <p:spPr>
          <a:xfrm rot="16200000">
            <a:off x="7371235" y="4655074"/>
            <a:ext cx="206913" cy="663379"/>
          </a:xfrm>
          <a:prstGeom prst="can">
            <a:avLst/>
          </a:pr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400"/>
            <a:endParaRPr lang="en-US" sz="1800" dirty="0">
              <a:solidFill>
                <a:prstClr val="white"/>
              </a:solidFill>
              <a:latin typeface="Calibri" panose="020F0502020204030204"/>
              <a:ea typeface="+mn-ea"/>
              <a:cs typeface="+mn-cs"/>
            </a:endParaRPr>
          </a:p>
        </p:txBody>
      </p:sp>
      <p:grpSp>
        <p:nvGrpSpPr>
          <p:cNvPr id="324" name="Group 4">
            <a:extLst>
              <a:ext uri="{FF2B5EF4-FFF2-40B4-BE49-F238E27FC236}">
                <a16:creationId xmlns:a16="http://schemas.microsoft.com/office/drawing/2014/main" id="{AAFE05DA-8E63-9F7B-21E6-45948178025D}"/>
              </a:ext>
            </a:extLst>
          </p:cNvPr>
          <p:cNvGrpSpPr>
            <a:grpSpLocks noChangeAspect="1"/>
          </p:cNvGrpSpPr>
          <p:nvPr/>
        </p:nvGrpSpPr>
        <p:grpSpPr bwMode="auto">
          <a:xfrm>
            <a:off x="8380597" y="1069513"/>
            <a:ext cx="372364" cy="234814"/>
            <a:chOff x="3625" y="2085"/>
            <a:chExt cx="647" cy="408"/>
          </a:xfrm>
          <a:solidFill>
            <a:schemeClr val="accent4"/>
          </a:solidFill>
        </p:grpSpPr>
        <p:sp>
          <p:nvSpPr>
            <p:cNvPr id="325" name="AutoShape 3">
              <a:extLst>
                <a:ext uri="{FF2B5EF4-FFF2-40B4-BE49-F238E27FC236}">
                  <a16:creationId xmlns:a16="http://schemas.microsoft.com/office/drawing/2014/main" id="{60E807E7-1265-8FD2-D9F7-E1DFF1BB094A}"/>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26" name="Rectangle 5">
              <a:extLst>
                <a:ext uri="{FF2B5EF4-FFF2-40B4-BE49-F238E27FC236}">
                  <a16:creationId xmlns:a16="http://schemas.microsoft.com/office/drawing/2014/main" id="{B138C84A-A845-261C-312E-EB5569A1FDC1}"/>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27" name="Rectangle 6">
              <a:extLst>
                <a:ext uri="{FF2B5EF4-FFF2-40B4-BE49-F238E27FC236}">
                  <a16:creationId xmlns:a16="http://schemas.microsoft.com/office/drawing/2014/main" id="{B70689ED-D602-397E-0718-9CDF3AF79F03}"/>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28" name="Line 7">
              <a:extLst>
                <a:ext uri="{FF2B5EF4-FFF2-40B4-BE49-F238E27FC236}">
                  <a16:creationId xmlns:a16="http://schemas.microsoft.com/office/drawing/2014/main" id="{326C607C-E0C5-05CE-6414-D0F0F40F4305}"/>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29" name="Oval 8">
              <a:extLst>
                <a:ext uri="{FF2B5EF4-FFF2-40B4-BE49-F238E27FC236}">
                  <a16:creationId xmlns:a16="http://schemas.microsoft.com/office/drawing/2014/main" id="{215C9D83-1FB6-3BCF-E279-6AE948F9C601}"/>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30" name="Line 9">
              <a:extLst>
                <a:ext uri="{FF2B5EF4-FFF2-40B4-BE49-F238E27FC236}">
                  <a16:creationId xmlns:a16="http://schemas.microsoft.com/office/drawing/2014/main" id="{EA90C447-ED55-CEC0-07BF-B3290EEA58E1}"/>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31" name="Oval 10">
              <a:extLst>
                <a:ext uri="{FF2B5EF4-FFF2-40B4-BE49-F238E27FC236}">
                  <a16:creationId xmlns:a16="http://schemas.microsoft.com/office/drawing/2014/main" id="{DA82EE64-4778-AA96-CF67-8BBC916E4C1C}"/>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32" name="Line 11">
              <a:extLst>
                <a:ext uri="{FF2B5EF4-FFF2-40B4-BE49-F238E27FC236}">
                  <a16:creationId xmlns:a16="http://schemas.microsoft.com/office/drawing/2014/main" id="{34E64FAB-E27D-5316-A30E-D30188F19214}"/>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33" name="Oval 12">
              <a:extLst>
                <a:ext uri="{FF2B5EF4-FFF2-40B4-BE49-F238E27FC236}">
                  <a16:creationId xmlns:a16="http://schemas.microsoft.com/office/drawing/2014/main" id="{3666803D-31FC-B255-4C91-B911AC263AC7}"/>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34" name="Line 13">
              <a:extLst>
                <a:ext uri="{FF2B5EF4-FFF2-40B4-BE49-F238E27FC236}">
                  <a16:creationId xmlns:a16="http://schemas.microsoft.com/office/drawing/2014/main" id="{425ABEBE-FACA-E395-E92F-680C6291E142}"/>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35" name="Oval 14">
              <a:extLst>
                <a:ext uri="{FF2B5EF4-FFF2-40B4-BE49-F238E27FC236}">
                  <a16:creationId xmlns:a16="http://schemas.microsoft.com/office/drawing/2014/main" id="{AFF97005-D830-4DBD-DEC2-D7733D6836A5}"/>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36" name="Line 15">
              <a:extLst>
                <a:ext uri="{FF2B5EF4-FFF2-40B4-BE49-F238E27FC236}">
                  <a16:creationId xmlns:a16="http://schemas.microsoft.com/office/drawing/2014/main" id="{8FC94258-DD5A-87A5-C148-B831377DC057}"/>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337" name="Group 4">
            <a:extLst>
              <a:ext uri="{FF2B5EF4-FFF2-40B4-BE49-F238E27FC236}">
                <a16:creationId xmlns:a16="http://schemas.microsoft.com/office/drawing/2014/main" id="{C0230ADB-C3E9-D84B-D9DA-92453B501076}"/>
              </a:ext>
            </a:extLst>
          </p:cNvPr>
          <p:cNvGrpSpPr>
            <a:grpSpLocks noChangeAspect="1"/>
          </p:cNvGrpSpPr>
          <p:nvPr/>
        </p:nvGrpSpPr>
        <p:grpSpPr bwMode="auto">
          <a:xfrm>
            <a:off x="8393886" y="1546464"/>
            <a:ext cx="372364" cy="234814"/>
            <a:chOff x="3625" y="2085"/>
            <a:chExt cx="647" cy="408"/>
          </a:xfrm>
          <a:solidFill>
            <a:schemeClr val="accent4"/>
          </a:solidFill>
        </p:grpSpPr>
        <p:sp>
          <p:nvSpPr>
            <p:cNvPr id="338" name="AutoShape 3">
              <a:extLst>
                <a:ext uri="{FF2B5EF4-FFF2-40B4-BE49-F238E27FC236}">
                  <a16:creationId xmlns:a16="http://schemas.microsoft.com/office/drawing/2014/main" id="{BE1AB03B-A589-0E06-5809-45B0D914523B}"/>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39" name="Rectangle 5">
              <a:extLst>
                <a:ext uri="{FF2B5EF4-FFF2-40B4-BE49-F238E27FC236}">
                  <a16:creationId xmlns:a16="http://schemas.microsoft.com/office/drawing/2014/main" id="{40A7D325-31C9-6158-17EA-141127B83454}"/>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40" name="Rectangle 6">
              <a:extLst>
                <a:ext uri="{FF2B5EF4-FFF2-40B4-BE49-F238E27FC236}">
                  <a16:creationId xmlns:a16="http://schemas.microsoft.com/office/drawing/2014/main" id="{B1A68D10-4DB4-54DE-0325-CC89B8406CCE}"/>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41" name="Line 7">
              <a:extLst>
                <a:ext uri="{FF2B5EF4-FFF2-40B4-BE49-F238E27FC236}">
                  <a16:creationId xmlns:a16="http://schemas.microsoft.com/office/drawing/2014/main" id="{B29A2842-1606-15AD-DCB2-46BF8CA4DED0}"/>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42" name="Oval 8">
              <a:extLst>
                <a:ext uri="{FF2B5EF4-FFF2-40B4-BE49-F238E27FC236}">
                  <a16:creationId xmlns:a16="http://schemas.microsoft.com/office/drawing/2014/main" id="{3EA00F54-03DF-EAF7-A511-D4631369ADB7}"/>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43" name="Line 9">
              <a:extLst>
                <a:ext uri="{FF2B5EF4-FFF2-40B4-BE49-F238E27FC236}">
                  <a16:creationId xmlns:a16="http://schemas.microsoft.com/office/drawing/2014/main" id="{4B7F627D-82F7-03C1-3F39-A00011FE44E5}"/>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44" name="Oval 10">
              <a:extLst>
                <a:ext uri="{FF2B5EF4-FFF2-40B4-BE49-F238E27FC236}">
                  <a16:creationId xmlns:a16="http://schemas.microsoft.com/office/drawing/2014/main" id="{5290D2DA-2B95-9BB4-50FD-7B6E91C6A3AD}"/>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45" name="Line 11">
              <a:extLst>
                <a:ext uri="{FF2B5EF4-FFF2-40B4-BE49-F238E27FC236}">
                  <a16:creationId xmlns:a16="http://schemas.microsoft.com/office/drawing/2014/main" id="{66E741FA-DD1D-B805-A49B-3D2F70737247}"/>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46" name="Oval 12">
              <a:extLst>
                <a:ext uri="{FF2B5EF4-FFF2-40B4-BE49-F238E27FC236}">
                  <a16:creationId xmlns:a16="http://schemas.microsoft.com/office/drawing/2014/main" id="{8A10700C-A917-434E-CB7C-203872915ADA}"/>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47" name="Line 13">
              <a:extLst>
                <a:ext uri="{FF2B5EF4-FFF2-40B4-BE49-F238E27FC236}">
                  <a16:creationId xmlns:a16="http://schemas.microsoft.com/office/drawing/2014/main" id="{7B8F6AF9-B3DA-7A36-14F1-62062C120D4B}"/>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48" name="Oval 14">
              <a:extLst>
                <a:ext uri="{FF2B5EF4-FFF2-40B4-BE49-F238E27FC236}">
                  <a16:creationId xmlns:a16="http://schemas.microsoft.com/office/drawing/2014/main" id="{0CBE0CE4-837D-B5D1-09A5-344E02D3DAC4}"/>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49" name="Line 15">
              <a:extLst>
                <a:ext uri="{FF2B5EF4-FFF2-40B4-BE49-F238E27FC236}">
                  <a16:creationId xmlns:a16="http://schemas.microsoft.com/office/drawing/2014/main" id="{1DDEFFFA-8318-2A3E-3FB4-E799F4D97568}"/>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350" name="Group 4">
            <a:extLst>
              <a:ext uri="{FF2B5EF4-FFF2-40B4-BE49-F238E27FC236}">
                <a16:creationId xmlns:a16="http://schemas.microsoft.com/office/drawing/2014/main" id="{6DC15AB0-34D0-B508-2FFC-9B5CC48DACC6}"/>
              </a:ext>
            </a:extLst>
          </p:cNvPr>
          <p:cNvGrpSpPr>
            <a:grpSpLocks noChangeAspect="1"/>
          </p:cNvGrpSpPr>
          <p:nvPr/>
        </p:nvGrpSpPr>
        <p:grpSpPr bwMode="auto">
          <a:xfrm>
            <a:off x="8380547" y="2327990"/>
            <a:ext cx="372364" cy="234814"/>
            <a:chOff x="3625" y="2085"/>
            <a:chExt cx="647" cy="408"/>
          </a:xfrm>
          <a:solidFill>
            <a:schemeClr val="accent4"/>
          </a:solidFill>
        </p:grpSpPr>
        <p:sp>
          <p:nvSpPr>
            <p:cNvPr id="351" name="AutoShape 3">
              <a:extLst>
                <a:ext uri="{FF2B5EF4-FFF2-40B4-BE49-F238E27FC236}">
                  <a16:creationId xmlns:a16="http://schemas.microsoft.com/office/drawing/2014/main" id="{DDF12937-1992-FF97-79C9-F7166D32C407}"/>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52" name="Rectangle 5">
              <a:extLst>
                <a:ext uri="{FF2B5EF4-FFF2-40B4-BE49-F238E27FC236}">
                  <a16:creationId xmlns:a16="http://schemas.microsoft.com/office/drawing/2014/main" id="{3CEC2A37-5BB3-6327-625B-0DF3C84F95AE}"/>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53" name="Rectangle 6">
              <a:extLst>
                <a:ext uri="{FF2B5EF4-FFF2-40B4-BE49-F238E27FC236}">
                  <a16:creationId xmlns:a16="http://schemas.microsoft.com/office/drawing/2014/main" id="{82B23AE9-DBE6-0B6A-5D81-3DA06AEF5CFF}"/>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54" name="Line 7">
              <a:extLst>
                <a:ext uri="{FF2B5EF4-FFF2-40B4-BE49-F238E27FC236}">
                  <a16:creationId xmlns:a16="http://schemas.microsoft.com/office/drawing/2014/main" id="{E64AC32C-807C-D13C-D9FA-9C054F0566AE}"/>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55" name="Oval 8">
              <a:extLst>
                <a:ext uri="{FF2B5EF4-FFF2-40B4-BE49-F238E27FC236}">
                  <a16:creationId xmlns:a16="http://schemas.microsoft.com/office/drawing/2014/main" id="{9A0D80A5-34DD-0EB3-1DD2-ED10DEC34E28}"/>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56" name="Line 9">
              <a:extLst>
                <a:ext uri="{FF2B5EF4-FFF2-40B4-BE49-F238E27FC236}">
                  <a16:creationId xmlns:a16="http://schemas.microsoft.com/office/drawing/2014/main" id="{3DE272C0-3D0C-EC46-6866-93EF01457D47}"/>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57" name="Oval 10">
              <a:extLst>
                <a:ext uri="{FF2B5EF4-FFF2-40B4-BE49-F238E27FC236}">
                  <a16:creationId xmlns:a16="http://schemas.microsoft.com/office/drawing/2014/main" id="{3B296AC1-DD40-319C-BFD6-625331CB8621}"/>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58" name="Line 11">
              <a:extLst>
                <a:ext uri="{FF2B5EF4-FFF2-40B4-BE49-F238E27FC236}">
                  <a16:creationId xmlns:a16="http://schemas.microsoft.com/office/drawing/2014/main" id="{7195C436-8451-A0EB-99CF-B278E2BCEA8F}"/>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59" name="Oval 12">
              <a:extLst>
                <a:ext uri="{FF2B5EF4-FFF2-40B4-BE49-F238E27FC236}">
                  <a16:creationId xmlns:a16="http://schemas.microsoft.com/office/drawing/2014/main" id="{A4A13022-E389-4B6B-12D6-99A51CBA11E8}"/>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60" name="Line 13">
              <a:extLst>
                <a:ext uri="{FF2B5EF4-FFF2-40B4-BE49-F238E27FC236}">
                  <a16:creationId xmlns:a16="http://schemas.microsoft.com/office/drawing/2014/main" id="{CF1C16C3-0A12-14F5-5F64-4A4E10BDE5B8}"/>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61" name="Oval 14">
              <a:extLst>
                <a:ext uri="{FF2B5EF4-FFF2-40B4-BE49-F238E27FC236}">
                  <a16:creationId xmlns:a16="http://schemas.microsoft.com/office/drawing/2014/main" id="{B1C39665-F8BB-1B7A-FD32-34BF574677FE}"/>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62" name="Line 15">
              <a:extLst>
                <a:ext uri="{FF2B5EF4-FFF2-40B4-BE49-F238E27FC236}">
                  <a16:creationId xmlns:a16="http://schemas.microsoft.com/office/drawing/2014/main" id="{BF6F02CD-53FE-1F2B-890D-49A04353F72B}"/>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363" name="Group 4">
            <a:extLst>
              <a:ext uri="{FF2B5EF4-FFF2-40B4-BE49-F238E27FC236}">
                <a16:creationId xmlns:a16="http://schemas.microsoft.com/office/drawing/2014/main" id="{E774926C-B96C-46FE-A03C-974BBF378B58}"/>
              </a:ext>
            </a:extLst>
          </p:cNvPr>
          <p:cNvGrpSpPr>
            <a:grpSpLocks noChangeAspect="1"/>
          </p:cNvGrpSpPr>
          <p:nvPr/>
        </p:nvGrpSpPr>
        <p:grpSpPr bwMode="auto">
          <a:xfrm>
            <a:off x="8393836" y="2912891"/>
            <a:ext cx="372364" cy="234814"/>
            <a:chOff x="3625" y="2085"/>
            <a:chExt cx="647" cy="408"/>
          </a:xfrm>
          <a:solidFill>
            <a:schemeClr val="accent4"/>
          </a:solidFill>
        </p:grpSpPr>
        <p:sp>
          <p:nvSpPr>
            <p:cNvPr id="364" name="AutoShape 3">
              <a:extLst>
                <a:ext uri="{FF2B5EF4-FFF2-40B4-BE49-F238E27FC236}">
                  <a16:creationId xmlns:a16="http://schemas.microsoft.com/office/drawing/2014/main" id="{4405B9FC-CA56-BE60-352D-6BF46DEF4035}"/>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65" name="Rectangle 5">
              <a:extLst>
                <a:ext uri="{FF2B5EF4-FFF2-40B4-BE49-F238E27FC236}">
                  <a16:creationId xmlns:a16="http://schemas.microsoft.com/office/drawing/2014/main" id="{A83EA9FA-7BD2-C33A-09C0-8CF4D044B69A}"/>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66" name="Rectangle 6">
              <a:extLst>
                <a:ext uri="{FF2B5EF4-FFF2-40B4-BE49-F238E27FC236}">
                  <a16:creationId xmlns:a16="http://schemas.microsoft.com/office/drawing/2014/main" id="{B881210E-2836-0C6D-5D66-2DEDF75E2FC1}"/>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67" name="Line 7">
              <a:extLst>
                <a:ext uri="{FF2B5EF4-FFF2-40B4-BE49-F238E27FC236}">
                  <a16:creationId xmlns:a16="http://schemas.microsoft.com/office/drawing/2014/main" id="{961C4786-B0FF-FAA2-4D22-6937E4447DF5}"/>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68" name="Oval 8">
              <a:extLst>
                <a:ext uri="{FF2B5EF4-FFF2-40B4-BE49-F238E27FC236}">
                  <a16:creationId xmlns:a16="http://schemas.microsoft.com/office/drawing/2014/main" id="{87865D4C-9567-85F7-9FFC-77FB529BD3A2}"/>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69" name="Line 9">
              <a:extLst>
                <a:ext uri="{FF2B5EF4-FFF2-40B4-BE49-F238E27FC236}">
                  <a16:creationId xmlns:a16="http://schemas.microsoft.com/office/drawing/2014/main" id="{6FFE9A41-09A1-0F7E-BC5E-9C8D3F79081F}"/>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70" name="Oval 10">
              <a:extLst>
                <a:ext uri="{FF2B5EF4-FFF2-40B4-BE49-F238E27FC236}">
                  <a16:creationId xmlns:a16="http://schemas.microsoft.com/office/drawing/2014/main" id="{6026FB7A-2CFE-7E02-B19F-7A60C94333EC}"/>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71" name="Line 11">
              <a:extLst>
                <a:ext uri="{FF2B5EF4-FFF2-40B4-BE49-F238E27FC236}">
                  <a16:creationId xmlns:a16="http://schemas.microsoft.com/office/drawing/2014/main" id="{CA4DF5AA-6460-92B5-8C54-5E1DDEF1FABC}"/>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72" name="Oval 12">
              <a:extLst>
                <a:ext uri="{FF2B5EF4-FFF2-40B4-BE49-F238E27FC236}">
                  <a16:creationId xmlns:a16="http://schemas.microsoft.com/office/drawing/2014/main" id="{BAF68E96-880A-2645-3522-ABF35286F79F}"/>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73" name="Line 13">
              <a:extLst>
                <a:ext uri="{FF2B5EF4-FFF2-40B4-BE49-F238E27FC236}">
                  <a16:creationId xmlns:a16="http://schemas.microsoft.com/office/drawing/2014/main" id="{175FE9FD-20CB-74D6-C6F4-2542F6A49278}"/>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74" name="Oval 14">
              <a:extLst>
                <a:ext uri="{FF2B5EF4-FFF2-40B4-BE49-F238E27FC236}">
                  <a16:creationId xmlns:a16="http://schemas.microsoft.com/office/drawing/2014/main" id="{A1BCED82-D13A-6008-230C-632E7B1C69E6}"/>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75" name="Line 15">
              <a:extLst>
                <a:ext uri="{FF2B5EF4-FFF2-40B4-BE49-F238E27FC236}">
                  <a16:creationId xmlns:a16="http://schemas.microsoft.com/office/drawing/2014/main" id="{F1B7309B-AFD1-3306-CF55-6CE619C7B838}"/>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376" name="Group 4">
            <a:extLst>
              <a:ext uri="{FF2B5EF4-FFF2-40B4-BE49-F238E27FC236}">
                <a16:creationId xmlns:a16="http://schemas.microsoft.com/office/drawing/2014/main" id="{AD62C599-2745-5563-0361-6F690A52769A}"/>
              </a:ext>
            </a:extLst>
          </p:cNvPr>
          <p:cNvGrpSpPr>
            <a:grpSpLocks noChangeAspect="1"/>
          </p:cNvGrpSpPr>
          <p:nvPr/>
        </p:nvGrpSpPr>
        <p:grpSpPr bwMode="auto">
          <a:xfrm>
            <a:off x="8388546" y="3745119"/>
            <a:ext cx="372364" cy="234814"/>
            <a:chOff x="3625" y="2085"/>
            <a:chExt cx="647" cy="408"/>
          </a:xfrm>
          <a:solidFill>
            <a:schemeClr val="accent4"/>
          </a:solidFill>
        </p:grpSpPr>
        <p:sp>
          <p:nvSpPr>
            <p:cNvPr id="377" name="AutoShape 3">
              <a:extLst>
                <a:ext uri="{FF2B5EF4-FFF2-40B4-BE49-F238E27FC236}">
                  <a16:creationId xmlns:a16="http://schemas.microsoft.com/office/drawing/2014/main" id="{23561341-2DE9-53BF-55B8-9D33952EE520}"/>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78" name="Rectangle 5">
              <a:extLst>
                <a:ext uri="{FF2B5EF4-FFF2-40B4-BE49-F238E27FC236}">
                  <a16:creationId xmlns:a16="http://schemas.microsoft.com/office/drawing/2014/main" id="{9D453D1B-CB8E-9C0E-91A2-065322796258}"/>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79" name="Rectangle 6">
              <a:extLst>
                <a:ext uri="{FF2B5EF4-FFF2-40B4-BE49-F238E27FC236}">
                  <a16:creationId xmlns:a16="http://schemas.microsoft.com/office/drawing/2014/main" id="{005BB239-AA09-8136-C106-9460DC3D6BD3}"/>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80" name="Line 7">
              <a:extLst>
                <a:ext uri="{FF2B5EF4-FFF2-40B4-BE49-F238E27FC236}">
                  <a16:creationId xmlns:a16="http://schemas.microsoft.com/office/drawing/2014/main" id="{582B3D6A-9B49-B538-FEDA-D53340ED413A}"/>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81" name="Oval 8">
              <a:extLst>
                <a:ext uri="{FF2B5EF4-FFF2-40B4-BE49-F238E27FC236}">
                  <a16:creationId xmlns:a16="http://schemas.microsoft.com/office/drawing/2014/main" id="{D34FCF89-486A-0E1D-BF07-33C56D7DBACA}"/>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82" name="Line 9">
              <a:extLst>
                <a:ext uri="{FF2B5EF4-FFF2-40B4-BE49-F238E27FC236}">
                  <a16:creationId xmlns:a16="http://schemas.microsoft.com/office/drawing/2014/main" id="{94C1CC92-9409-4484-CEC3-19EE1E928C42}"/>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83" name="Oval 10">
              <a:extLst>
                <a:ext uri="{FF2B5EF4-FFF2-40B4-BE49-F238E27FC236}">
                  <a16:creationId xmlns:a16="http://schemas.microsoft.com/office/drawing/2014/main" id="{966FE488-EFA6-0F3E-8EB5-67F702E0103A}"/>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84" name="Line 11">
              <a:extLst>
                <a:ext uri="{FF2B5EF4-FFF2-40B4-BE49-F238E27FC236}">
                  <a16:creationId xmlns:a16="http://schemas.microsoft.com/office/drawing/2014/main" id="{47481EEC-4152-EDBE-822E-E4E81B73BCCE}"/>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85" name="Oval 12">
              <a:extLst>
                <a:ext uri="{FF2B5EF4-FFF2-40B4-BE49-F238E27FC236}">
                  <a16:creationId xmlns:a16="http://schemas.microsoft.com/office/drawing/2014/main" id="{21715110-1DAD-EA28-D10F-307F80A8AB4A}"/>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86" name="Line 13">
              <a:extLst>
                <a:ext uri="{FF2B5EF4-FFF2-40B4-BE49-F238E27FC236}">
                  <a16:creationId xmlns:a16="http://schemas.microsoft.com/office/drawing/2014/main" id="{1015A657-5938-3240-B2D1-6F238C58C476}"/>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87" name="Oval 14">
              <a:extLst>
                <a:ext uri="{FF2B5EF4-FFF2-40B4-BE49-F238E27FC236}">
                  <a16:creationId xmlns:a16="http://schemas.microsoft.com/office/drawing/2014/main" id="{B174D083-7CAE-DE85-ECED-D7128A9FDFBD}"/>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88" name="Line 15">
              <a:extLst>
                <a:ext uri="{FF2B5EF4-FFF2-40B4-BE49-F238E27FC236}">
                  <a16:creationId xmlns:a16="http://schemas.microsoft.com/office/drawing/2014/main" id="{96669115-222E-DD56-09A6-B95ED47ECD10}"/>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389" name="Group 4">
            <a:extLst>
              <a:ext uri="{FF2B5EF4-FFF2-40B4-BE49-F238E27FC236}">
                <a16:creationId xmlns:a16="http://schemas.microsoft.com/office/drawing/2014/main" id="{5FDB2E22-64F1-24BA-7A62-F040DDA8AC7C}"/>
              </a:ext>
            </a:extLst>
          </p:cNvPr>
          <p:cNvGrpSpPr>
            <a:grpSpLocks noChangeAspect="1"/>
          </p:cNvGrpSpPr>
          <p:nvPr/>
        </p:nvGrpSpPr>
        <p:grpSpPr bwMode="auto">
          <a:xfrm>
            <a:off x="8328883" y="4669358"/>
            <a:ext cx="372364" cy="234814"/>
            <a:chOff x="3625" y="2085"/>
            <a:chExt cx="647" cy="408"/>
          </a:xfrm>
          <a:solidFill>
            <a:schemeClr val="accent4"/>
          </a:solidFill>
        </p:grpSpPr>
        <p:sp>
          <p:nvSpPr>
            <p:cNvPr id="390" name="AutoShape 3">
              <a:extLst>
                <a:ext uri="{FF2B5EF4-FFF2-40B4-BE49-F238E27FC236}">
                  <a16:creationId xmlns:a16="http://schemas.microsoft.com/office/drawing/2014/main" id="{7B4B9D5C-2661-86DB-56B0-C0F8A16793D9}"/>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91" name="Rectangle 5">
              <a:extLst>
                <a:ext uri="{FF2B5EF4-FFF2-40B4-BE49-F238E27FC236}">
                  <a16:creationId xmlns:a16="http://schemas.microsoft.com/office/drawing/2014/main" id="{D5C18667-422A-282B-0411-C0BE5F505453}"/>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92" name="Rectangle 6">
              <a:extLst>
                <a:ext uri="{FF2B5EF4-FFF2-40B4-BE49-F238E27FC236}">
                  <a16:creationId xmlns:a16="http://schemas.microsoft.com/office/drawing/2014/main" id="{3A45E568-EC3D-FBB8-F85A-41759DE59D86}"/>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93" name="Line 7">
              <a:extLst>
                <a:ext uri="{FF2B5EF4-FFF2-40B4-BE49-F238E27FC236}">
                  <a16:creationId xmlns:a16="http://schemas.microsoft.com/office/drawing/2014/main" id="{246EA22D-98FD-9823-C652-7F30BA55EF9F}"/>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94" name="Oval 8">
              <a:extLst>
                <a:ext uri="{FF2B5EF4-FFF2-40B4-BE49-F238E27FC236}">
                  <a16:creationId xmlns:a16="http://schemas.microsoft.com/office/drawing/2014/main" id="{BD7E398C-4C48-2B70-CEE9-4B8922B62C3C}"/>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95" name="Line 9">
              <a:extLst>
                <a:ext uri="{FF2B5EF4-FFF2-40B4-BE49-F238E27FC236}">
                  <a16:creationId xmlns:a16="http://schemas.microsoft.com/office/drawing/2014/main" id="{395ACB85-63F9-7CBA-0AF9-0A385956D20D}"/>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96" name="Oval 10">
              <a:extLst>
                <a:ext uri="{FF2B5EF4-FFF2-40B4-BE49-F238E27FC236}">
                  <a16:creationId xmlns:a16="http://schemas.microsoft.com/office/drawing/2014/main" id="{CF7D914E-DBD5-A4C6-C465-56A4ADEEA72A}"/>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97" name="Line 11">
              <a:extLst>
                <a:ext uri="{FF2B5EF4-FFF2-40B4-BE49-F238E27FC236}">
                  <a16:creationId xmlns:a16="http://schemas.microsoft.com/office/drawing/2014/main" id="{FCE2DD5B-537E-3AE8-188A-44644FC520D0}"/>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98" name="Oval 12">
              <a:extLst>
                <a:ext uri="{FF2B5EF4-FFF2-40B4-BE49-F238E27FC236}">
                  <a16:creationId xmlns:a16="http://schemas.microsoft.com/office/drawing/2014/main" id="{56FFB444-218C-B376-6D41-BA751931B74E}"/>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399" name="Line 13">
              <a:extLst>
                <a:ext uri="{FF2B5EF4-FFF2-40B4-BE49-F238E27FC236}">
                  <a16:creationId xmlns:a16="http://schemas.microsoft.com/office/drawing/2014/main" id="{EBC82155-B6F6-99F3-BCF3-3A323B30D87E}"/>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00" name="Oval 14">
              <a:extLst>
                <a:ext uri="{FF2B5EF4-FFF2-40B4-BE49-F238E27FC236}">
                  <a16:creationId xmlns:a16="http://schemas.microsoft.com/office/drawing/2014/main" id="{CC7F2927-0D6D-8977-864B-6A2A609515C5}"/>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01" name="Line 15">
              <a:extLst>
                <a:ext uri="{FF2B5EF4-FFF2-40B4-BE49-F238E27FC236}">
                  <a16:creationId xmlns:a16="http://schemas.microsoft.com/office/drawing/2014/main" id="{E900C516-5949-03F1-02C8-DDCD7B49717E}"/>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402" name="Group 4">
            <a:extLst>
              <a:ext uri="{FF2B5EF4-FFF2-40B4-BE49-F238E27FC236}">
                <a16:creationId xmlns:a16="http://schemas.microsoft.com/office/drawing/2014/main" id="{49CAD4F5-3FA6-160E-ED87-12A3C67E87CE}"/>
              </a:ext>
            </a:extLst>
          </p:cNvPr>
          <p:cNvGrpSpPr>
            <a:grpSpLocks noChangeAspect="1"/>
          </p:cNvGrpSpPr>
          <p:nvPr/>
        </p:nvGrpSpPr>
        <p:grpSpPr bwMode="auto">
          <a:xfrm>
            <a:off x="8342172" y="5146309"/>
            <a:ext cx="372364" cy="234814"/>
            <a:chOff x="3625" y="2085"/>
            <a:chExt cx="647" cy="408"/>
          </a:xfrm>
          <a:solidFill>
            <a:schemeClr val="accent4"/>
          </a:solidFill>
        </p:grpSpPr>
        <p:sp>
          <p:nvSpPr>
            <p:cNvPr id="403" name="AutoShape 3">
              <a:extLst>
                <a:ext uri="{FF2B5EF4-FFF2-40B4-BE49-F238E27FC236}">
                  <a16:creationId xmlns:a16="http://schemas.microsoft.com/office/drawing/2014/main" id="{D6D00774-FD81-FE2E-641D-B3275B205FBF}"/>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04" name="Rectangle 5">
              <a:extLst>
                <a:ext uri="{FF2B5EF4-FFF2-40B4-BE49-F238E27FC236}">
                  <a16:creationId xmlns:a16="http://schemas.microsoft.com/office/drawing/2014/main" id="{109D50B9-E118-7C80-B9CF-D559BF2AA872}"/>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05" name="Rectangle 6">
              <a:extLst>
                <a:ext uri="{FF2B5EF4-FFF2-40B4-BE49-F238E27FC236}">
                  <a16:creationId xmlns:a16="http://schemas.microsoft.com/office/drawing/2014/main" id="{ED77D650-59A5-98E1-C899-FE5902DDF3AF}"/>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06" name="Line 7">
              <a:extLst>
                <a:ext uri="{FF2B5EF4-FFF2-40B4-BE49-F238E27FC236}">
                  <a16:creationId xmlns:a16="http://schemas.microsoft.com/office/drawing/2014/main" id="{B7306DEC-1A47-5A4F-3BF4-E51D9813D5EA}"/>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07" name="Oval 8">
              <a:extLst>
                <a:ext uri="{FF2B5EF4-FFF2-40B4-BE49-F238E27FC236}">
                  <a16:creationId xmlns:a16="http://schemas.microsoft.com/office/drawing/2014/main" id="{F14D414D-82D1-52B9-ECD8-8F08ED10DEFA}"/>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08" name="Line 9">
              <a:extLst>
                <a:ext uri="{FF2B5EF4-FFF2-40B4-BE49-F238E27FC236}">
                  <a16:creationId xmlns:a16="http://schemas.microsoft.com/office/drawing/2014/main" id="{AAF78412-DA46-A584-2E0C-DB7B8AFCD496}"/>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09" name="Oval 10">
              <a:extLst>
                <a:ext uri="{FF2B5EF4-FFF2-40B4-BE49-F238E27FC236}">
                  <a16:creationId xmlns:a16="http://schemas.microsoft.com/office/drawing/2014/main" id="{D03FEBCC-50A4-EDE0-C61B-92C2D3F0AC60}"/>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10" name="Line 11">
              <a:extLst>
                <a:ext uri="{FF2B5EF4-FFF2-40B4-BE49-F238E27FC236}">
                  <a16:creationId xmlns:a16="http://schemas.microsoft.com/office/drawing/2014/main" id="{83FD4CCF-9569-8B41-6032-5544D1A98814}"/>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11" name="Oval 12">
              <a:extLst>
                <a:ext uri="{FF2B5EF4-FFF2-40B4-BE49-F238E27FC236}">
                  <a16:creationId xmlns:a16="http://schemas.microsoft.com/office/drawing/2014/main" id="{01C87230-F5E8-9FAE-CE65-1548556603E4}"/>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12" name="Line 13">
              <a:extLst>
                <a:ext uri="{FF2B5EF4-FFF2-40B4-BE49-F238E27FC236}">
                  <a16:creationId xmlns:a16="http://schemas.microsoft.com/office/drawing/2014/main" id="{D35575C4-B84D-C690-9A1A-CC876B72DD27}"/>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13" name="Oval 14">
              <a:extLst>
                <a:ext uri="{FF2B5EF4-FFF2-40B4-BE49-F238E27FC236}">
                  <a16:creationId xmlns:a16="http://schemas.microsoft.com/office/drawing/2014/main" id="{B3B5E9DA-C739-F885-34C1-A6F87A3A24E3}"/>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14" name="Line 15">
              <a:extLst>
                <a:ext uri="{FF2B5EF4-FFF2-40B4-BE49-F238E27FC236}">
                  <a16:creationId xmlns:a16="http://schemas.microsoft.com/office/drawing/2014/main" id="{6656A901-F7E7-BDD5-E7AF-99D6314534CE}"/>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415" name="Group 4">
            <a:extLst>
              <a:ext uri="{FF2B5EF4-FFF2-40B4-BE49-F238E27FC236}">
                <a16:creationId xmlns:a16="http://schemas.microsoft.com/office/drawing/2014/main" id="{9067D1F3-CE25-2BA5-29FB-9B7E6BCBE402}"/>
              </a:ext>
            </a:extLst>
          </p:cNvPr>
          <p:cNvGrpSpPr>
            <a:grpSpLocks noChangeAspect="1"/>
          </p:cNvGrpSpPr>
          <p:nvPr/>
        </p:nvGrpSpPr>
        <p:grpSpPr bwMode="auto">
          <a:xfrm>
            <a:off x="7202135" y="5998201"/>
            <a:ext cx="372364" cy="234814"/>
            <a:chOff x="3625" y="2085"/>
            <a:chExt cx="647" cy="408"/>
          </a:xfrm>
          <a:solidFill>
            <a:schemeClr val="accent4"/>
          </a:solidFill>
        </p:grpSpPr>
        <p:sp>
          <p:nvSpPr>
            <p:cNvPr id="416" name="AutoShape 3">
              <a:extLst>
                <a:ext uri="{FF2B5EF4-FFF2-40B4-BE49-F238E27FC236}">
                  <a16:creationId xmlns:a16="http://schemas.microsoft.com/office/drawing/2014/main" id="{D622CAB1-0723-BB75-5875-E872F79B7B1D}"/>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17" name="Rectangle 5">
              <a:extLst>
                <a:ext uri="{FF2B5EF4-FFF2-40B4-BE49-F238E27FC236}">
                  <a16:creationId xmlns:a16="http://schemas.microsoft.com/office/drawing/2014/main" id="{4E463FDF-9A9E-186E-F5DF-A0D6ED0AC21C}"/>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18" name="Rectangle 6">
              <a:extLst>
                <a:ext uri="{FF2B5EF4-FFF2-40B4-BE49-F238E27FC236}">
                  <a16:creationId xmlns:a16="http://schemas.microsoft.com/office/drawing/2014/main" id="{EA198D62-7B9F-119D-92D7-AA1F21A155FD}"/>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19" name="Line 7">
              <a:extLst>
                <a:ext uri="{FF2B5EF4-FFF2-40B4-BE49-F238E27FC236}">
                  <a16:creationId xmlns:a16="http://schemas.microsoft.com/office/drawing/2014/main" id="{06E08B9F-F772-2758-A71B-5116553B0D70}"/>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20" name="Oval 8">
              <a:extLst>
                <a:ext uri="{FF2B5EF4-FFF2-40B4-BE49-F238E27FC236}">
                  <a16:creationId xmlns:a16="http://schemas.microsoft.com/office/drawing/2014/main" id="{6B07A0B0-4E4B-61A2-7C66-B65B850B7CA6}"/>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21" name="Line 9">
              <a:extLst>
                <a:ext uri="{FF2B5EF4-FFF2-40B4-BE49-F238E27FC236}">
                  <a16:creationId xmlns:a16="http://schemas.microsoft.com/office/drawing/2014/main" id="{6B7EB9F2-FB61-38F7-52F6-7F9231FCDAFB}"/>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22" name="Oval 10">
              <a:extLst>
                <a:ext uri="{FF2B5EF4-FFF2-40B4-BE49-F238E27FC236}">
                  <a16:creationId xmlns:a16="http://schemas.microsoft.com/office/drawing/2014/main" id="{3C24A493-25EB-46C4-D64F-E156D847F599}"/>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23" name="Line 11">
              <a:extLst>
                <a:ext uri="{FF2B5EF4-FFF2-40B4-BE49-F238E27FC236}">
                  <a16:creationId xmlns:a16="http://schemas.microsoft.com/office/drawing/2014/main" id="{FB3BD0B7-D0D5-896B-0B42-F42191A8D6F1}"/>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24" name="Oval 12">
              <a:extLst>
                <a:ext uri="{FF2B5EF4-FFF2-40B4-BE49-F238E27FC236}">
                  <a16:creationId xmlns:a16="http://schemas.microsoft.com/office/drawing/2014/main" id="{F2D2B275-085D-8190-EE2A-0DC52E94E4CA}"/>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25" name="Line 13">
              <a:extLst>
                <a:ext uri="{FF2B5EF4-FFF2-40B4-BE49-F238E27FC236}">
                  <a16:creationId xmlns:a16="http://schemas.microsoft.com/office/drawing/2014/main" id="{9A066DBD-D198-81B4-6D1C-0D47B1D37331}"/>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26" name="Oval 14">
              <a:extLst>
                <a:ext uri="{FF2B5EF4-FFF2-40B4-BE49-F238E27FC236}">
                  <a16:creationId xmlns:a16="http://schemas.microsoft.com/office/drawing/2014/main" id="{55416EC6-C2F1-10BC-7D81-E7F16AD8D754}"/>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427" name="Line 15">
              <a:extLst>
                <a:ext uri="{FF2B5EF4-FFF2-40B4-BE49-F238E27FC236}">
                  <a16:creationId xmlns:a16="http://schemas.microsoft.com/office/drawing/2014/main" id="{0EA2FB63-A83D-9FF0-0AE1-4012DD3C90C8}"/>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pic>
        <p:nvPicPr>
          <p:cNvPr id="428" name="Graphic 427" descr="Single gear with solid fill">
            <a:extLst>
              <a:ext uri="{FF2B5EF4-FFF2-40B4-BE49-F238E27FC236}">
                <a16:creationId xmlns:a16="http://schemas.microsoft.com/office/drawing/2014/main" id="{8264D101-1515-E0FC-432B-5A5B0B26348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48917" y="3187874"/>
            <a:ext cx="914400" cy="914400"/>
          </a:xfrm>
          <a:prstGeom prst="rect">
            <a:avLst/>
          </a:prstGeom>
          <a:effectLst>
            <a:outerShdw blurRad="50800" dist="38100" dir="2700000" algn="tl" rotWithShape="0">
              <a:prstClr val="black">
                <a:alpha val="40000"/>
              </a:prstClr>
            </a:outerShdw>
          </a:effectLst>
        </p:spPr>
      </p:pic>
      <p:cxnSp>
        <p:nvCxnSpPr>
          <p:cNvPr id="429" name="Straight Connector 428">
            <a:extLst>
              <a:ext uri="{FF2B5EF4-FFF2-40B4-BE49-F238E27FC236}">
                <a16:creationId xmlns:a16="http://schemas.microsoft.com/office/drawing/2014/main" id="{72D07095-F7DB-EFB1-C300-FB5AC19F2BD2}"/>
              </a:ext>
              <a:ext uri="{C183D7F6-B498-43B3-948B-1728B52AA6E4}">
                <adec:decorative xmlns:adec="http://schemas.microsoft.com/office/drawing/2017/decorative" val="1"/>
              </a:ext>
            </a:extLst>
          </p:cNvPr>
          <p:cNvCxnSpPr>
            <a:cxnSpLocks/>
          </p:cNvCxnSpPr>
          <p:nvPr/>
        </p:nvCxnSpPr>
        <p:spPr>
          <a:xfrm flipH="1">
            <a:off x="3419475" y="3649647"/>
            <a:ext cx="526224" cy="0"/>
          </a:xfrm>
          <a:prstGeom prst="line">
            <a:avLst/>
          </a:prstGeom>
          <a:ln w="25400">
            <a:solidFill>
              <a:schemeClr val="accent2">
                <a:lumMod val="75000"/>
              </a:schemeClr>
            </a:solidFill>
            <a:tailEnd type="oval"/>
          </a:ln>
        </p:spPr>
        <p:style>
          <a:lnRef idx="3">
            <a:schemeClr val="accent6"/>
          </a:lnRef>
          <a:fillRef idx="0">
            <a:schemeClr val="accent6"/>
          </a:fillRef>
          <a:effectRef idx="2">
            <a:schemeClr val="accent6"/>
          </a:effectRef>
          <a:fontRef idx="minor">
            <a:schemeClr val="tx1"/>
          </a:fontRef>
        </p:style>
      </p:cxnSp>
      <p:pic>
        <p:nvPicPr>
          <p:cNvPr id="431" name="Graphic 430">
            <a:extLst>
              <a:ext uri="{FF2B5EF4-FFF2-40B4-BE49-F238E27FC236}">
                <a16:creationId xmlns:a16="http://schemas.microsoft.com/office/drawing/2014/main" id="{2B80FB66-0415-1C70-4181-CE3BF1E52D4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929934" y="3266550"/>
            <a:ext cx="695452" cy="6954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779528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RBAC roles to use/manage domain topics</a:t>
            </a:r>
          </a:p>
        </p:txBody>
      </p:sp>
      <p:sp>
        <p:nvSpPr>
          <p:cNvPr id="6" name="Text Placeholder 5"/>
          <p:cNvSpPr>
            <a:spLocks noGrp="1"/>
          </p:cNvSpPr>
          <p:nvPr>
            <p:ph type="body" sz="quarter" idx="10"/>
          </p:nvPr>
        </p:nvSpPr>
        <p:spPr>
          <a:xfrm>
            <a:off x="586390" y="1434370"/>
            <a:ext cx="3998040" cy="4050340"/>
          </a:xfrm>
        </p:spPr>
        <p:txBody>
          <a:bodyPr/>
          <a:lstStyle/>
          <a:p>
            <a:r>
              <a:rPr lang="en-US" dirty="0"/>
              <a:t>Publisher:</a:t>
            </a:r>
          </a:p>
          <a:p>
            <a:pPr marL="342900" indent="-342900">
              <a:buFont typeface="Arial" panose="020B0604020202020204" pitchFamily="34" charset="0"/>
              <a:buChar char="•"/>
            </a:pPr>
            <a:r>
              <a:rPr lang="en-US" sz="2000" dirty="0"/>
              <a:t>Provisions domain topics and event subscription(s).</a:t>
            </a:r>
          </a:p>
          <a:p>
            <a:pPr marL="342900" indent="-342900">
              <a:buFont typeface="Arial" panose="020B0604020202020204" pitchFamily="34" charset="0"/>
              <a:buChar char="•"/>
            </a:pPr>
            <a:r>
              <a:rPr lang="en-US" sz="2000" dirty="0"/>
              <a:t>Set ups RBAC role for end-user/group/app to either Contributor or Reader.</a:t>
            </a:r>
          </a:p>
          <a:p>
            <a:pPr marL="342900" indent="-342900">
              <a:buFont typeface="Arial" panose="020B0604020202020204" pitchFamily="34" charset="0"/>
              <a:buChar char="•"/>
            </a:pPr>
            <a:r>
              <a:rPr lang="en-US" sz="2000" dirty="0"/>
              <a:t>If Contributor </a:t>
            </a:r>
            <a:r>
              <a:rPr lang="en-US" sz="2000" dirty="0">
                <a:sym typeface="Wingdings" panose="05000000000000000000" pitchFamily="2" charset="2"/>
              </a:rPr>
              <a:t> user can create additional event subscriptions and manage them.</a:t>
            </a:r>
          </a:p>
          <a:p>
            <a:pPr marL="342900" indent="-342900">
              <a:buFont typeface="Arial" panose="020B0604020202020204" pitchFamily="34" charset="0"/>
              <a:buChar char="•"/>
            </a:pPr>
            <a:r>
              <a:rPr lang="en-US" sz="2000" dirty="0">
                <a:sym typeface="Wingdings" panose="05000000000000000000" pitchFamily="2" charset="2"/>
              </a:rPr>
              <a:t>Publisher is still the owner who pays the bills. </a:t>
            </a:r>
            <a:endParaRPr lang="en-US" sz="2000" dirty="0"/>
          </a:p>
          <a:p>
            <a:pPr lvl="2"/>
            <a:endParaRPr lang="en-US" dirty="0"/>
          </a:p>
        </p:txBody>
      </p:sp>
      <p:cxnSp>
        <p:nvCxnSpPr>
          <p:cNvPr id="2" name="Straight Arrow Connector 1">
            <a:extLst>
              <a:ext uri="{FF2B5EF4-FFF2-40B4-BE49-F238E27FC236}">
                <a16:creationId xmlns:a16="http://schemas.microsoft.com/office/drawing/2014/main" id="{23977ED5-55AF-3280-183A-048D30A2280E}"/>
              </a:ext>
              <a:ext uri="{C183D7F6-B498-43B3-948B-1728B52AA6E4}">
                <adec:decorative xmlns:adec="http://schemas.microsoft.com/office/drawing/2017/decorative" val="1"/>
              </a:ext>
            </a:extLst>
          </p:cNvPr>
          <p:cNvCxnSpPr>
            <a:cxnSpLocks/>
            <a:stCxn id="19" idx="3"/>
            <a:endCxn id="21" idx="1"/>
          </p:cNvCxnSpPr>
          <p:nvPr/>
        </p:nvCxnSpPr>
        <p:spPr>
          <a:xfrm flipV="1">
            <a:off x="9576038" y="2782396"/>
            <a:ext cx="635771" cy="1012751"/>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BC4EE7F0-2E04-3297-88CC-3C140640D2BC}"/>
              </a:ext>
            </a:extLst>
          </p:cNvPr>
          <p:cNvSpPr txBox="1"/>
          <p:nvPr/>
        </p:nvSpPr>
        <p:spPr>
          <a:xfrm>
            <a:off x="7928530" y="3173124"/>
            <a:ext cx="2521108" cy="338554"/>
          </a:xfrm>
          <a:prstGeom prst="rect">
            <a:avLst/>
          </a:prstGeom>
          <a:noFill/>
        </p:spPr>
        <p:txBody>
          <a:bodyPr wrap="square" rtlCol="0">
            <a:spAutoFit/>
          </a:bodyPr>
          <a:lstStyle/>
          <a:p>
            <a:r>
              <a:rPr lang="en-US" sz="1600" dirty="0">
                <a:solidFill>
                  <a:srgbClr val="000000"/>
                </a:solidFill>
                <a:latin typeface="Franklin Gothic Medium"/>
              </a:rPr>
              <a:t>Domain Topic for </a:t>
            </a:r>
            <a:r>
              <a:rPr lang="en-US" sz="1600" b="1" dirty="0">
                <a:solidFill>
                  <a:srgbClr val="C00000"/>
                </a:solidFill>
                <a:latin typeface="Franklin Gothic Medium"/>
              </a:rPr>
              <a:t>RED Co.</a:t>
            </a:r>
          </a:p>
        </p:txBody>
      </p:sp>
      <p:cxnSp>
        <p:nvCxnSpPr>
          <p:cNvPr id="4" name="Straight Arrow Connector 3">
            <a:extLst>
              <a:ext uri="{FF2B5EF4-FFF2-40B4-BE49-F238E27FC236}">
                <a16:creationId xmlns:a16="http://schemas.microsoft.com/office/drawing/2014/main" id="{998C3935-ACAD-3226-89F3-22C9A5379C42}"/>
              </a:ext>
              <a:ext uri="{C183D7F6-B498-43B3-948B-1728B52AA6E4}">
                <adec:decorative xmlns:adec="http://schemas.microsoft.com/office/drawing/2017/decorative" val="1"/>
              </a:ext>
            </a:extLst>
          </p:cNvPr>
          <p:cNvCxnSpPr>
            <a:cxnSpLocks/>
            <a:stCxn id="19" idx="3"/>
            <a:endCxn id="36" idx="1"/>
          </p:cNvCxnSpPr>
          <p:nvPr/>
        </p:nvCxnSpPr>
        <p:spPr>
          <a:xfrm>
            <a:off x="9576038" y="3795147"/>
            <a:ext cx="680233" cy="630822"/>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 name="Group 4" descr="Azure Active Directory logo">
            <a:extLst>
              <a:ext uri="{FF2B5EF4-FFF2-40B4-BE49-F238E27FC236}">
                <a16:creationId xmlns:a16="http://schemas.microsoft.com/office/drawing/2014/main" id="{1696452E-EBCE-2669-291C-2A974A43A6E1}"/>
              </a:ext>
            </a:extLst>
          </p:cNvPr>
          <p:cNvGrpSpPr/>
          <p:nvPr/>
        </p:nvGrpSpPr>
        <p:grpSpPr>
          <a:xfrm>
            <a:off x="7847761" y="5197442"/>
            <a:ext cx="2104621" cy="1058781"/>
            <a:chOff x="7253551" y="4913761"/>
            <a:chExt cx="2105169" cy="1059057"/>
          </a:xfrm>
        </p:grpSpPr>
        <p:pic>
          <p:nvPicPr>
            <p:cNvPr id="7" name="Picture 2" descr="Azure Active Directory Vector Logo - Download Free SVG Icon |  Worldvectorlogo">
              <a:extLst>
                <a:ext uri="{FF2B5EF4-FFF2-40B4-BE49-F238E27FC236}">
                  <a16:creationId xmlns:a16="http://schemas.microsoft.com/office/drawing/2014/main" id="{3E2F02CF-EF1A-F471-FF20-66D8C7A5B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1351" y="4913761"/>
              <a:ext cx="717213" cy="7204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27587C6-6F20-D787-B97A-2534AC303713}"/>
                </a:ext>
              </a:extLst>
            </p:cNvPr>
            <p:cNvSpPr txBox="1"/>
            <p:nvPr/>
          </p:nvSpPr>
          <p:spPr>
            <a:xfrm>
              <a:off x="7253551" y="5634176"/>
              <a:ext cx="2105169" cy="338642"/>
            </a:xfrm>
            <a:prstGeom prst="rect">
              <a:avLst/>
            </a:prstGeom>
            <a:noFill/>
          </p:spPr>
          <p:txBody>
            <a:bodyPr wrap="square" rtlCol="0">
              <a:spAutoFit/>
            </a:bodyPr>
            <a:lstStyle/>
            <a:p>
              <a:r>
                <a:rPr lang="en-US" sz="1600" dirty="0">
                  <a:solidFill>
                    <a:srgbClr val="000000"/>
                  </a:solidFill>
                  <a:latin typeface="Franklin Gothic Medium"/>
                </a:rPr>
                <a:t>Azure Active Directory</a:t>
              </a:r>
            </a:p>
          </p:txBody>
        </p:sp>
      </p:grpSp>
      <p:sp>
        <p:nvSpPr>
          <p:cNvPr id="9" name="TextBox 8">
            <a:extLst>
              <a:ext uri="{FF2B5EF4-FFF2-40B4-BE49-F238E27FC236}">
                <a16:creationId xmlns:a16="http://schemas.microsoft.com/office/drawing/2014/main" id="{796CBF88-E7E3-FBDF-4A66-79D6940522A9}"/>
              </a:ext>
            </a:extLst>
          </p:cNvPr>
          <p:cNvSpPr txBox="1"/>
          <p:nvPr/>
        </p:nvSpPr>
        <p:spPr>
          <a:xfrm>
            <a:off x="8134048" y="4330452"/>
            <a:ext cx="2323850" cy="830781"/>
          </a:xfrm>
          <a:prstGeom prst="rect">
            <a:avLst/>
          </a:prstGeom>
          <a:noFill/>
        </p:spPr>
        <p:txBody>
          <a:bodyPr wrap="square" rtlCol="0">
            <a:spAutoFit/>
          </a:bodyPr>
          <a:lstStyle/>
          <a:p>
            <a:r>
              <a:rPr lang="en-US" sz="1600">
                <a:solidFill>
                  <a:srgbClr val="000000"/>
                </a:solidFill>
                <a:latin typeface="Franklin Gothic Medium"/>
              </a:rPr>
              <a:t>RBAC Roles:</a:t>
            </a:r>
          </a:p>
          <a:p>
            <a:pPr marL="285664" indent="-285664">
              <a:buFont typeface="Arial" panose="020B0604020202020204" pitchFamily="34" charset="0"/>
              <a:buChar char="•"/>
            </a:pPr>
            <a:r>
              <a:rPr lang="en-US" sz="1600">
                <a:solidFill>
                  <a:srgbClr val="000000"/>
                </a:solidFill>
                <a:latin typeface="Franklin Gothic Medium"/>
              </a:rPr>
              <a:t>Reader</a:t>
            </a:r>
          </a:p>
          <a:p>
            <a:pPr marL="285664" indent="-285664">
              <a:buFont typeface="Arial" panose="020B0604020202020204" pitchFamily="34" charset="0"/>
              <a:buChar char="•"/>
            </a:pPr>
            <a:r>
              <a:rPr lang="en-US" sz="1600" b="1">
                <a:solidFill>
                  <a:srgbClr val="000000"/>
                </a:solidFill>
                <a:latin typeface="Franklin Gothic Medium"/>
              </a:rPr>
              <a:t>Contributor</a:t>
            </a:r>
          </a:p>
        </p:txBody>
      </p:sp>
      <p:pic>
        <p:nvPicPr>
          <p:cNvPr id="10" name="Picture 2" descr="Checkmark User Icon - 5603 - Dryicons">
            <a:extLst>
              <a:ext uri="{FF2B5EF4-FFF2-40B4-BE49-F238E27FC236}">
                <a16:creationId xmlns:a16="http://schemas.microsoft.com/office/drawing/2014/main" id="{9E2E26DF-5DCB-5350-7287-7B3020C2A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020" y="4407725"/>
            <a:ext cx="697450" cy="69745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1A522C1-27CD-139B-56A5-3984533EE16A}"/>
              </a:ext>
              <a:ext uri="{C183D7F6-B498-43B3-948B-1728B52AA6E4}">
                <adec:decorative xmlns:adec="http://schemas.microsoft.com/office/drawing/2017/decorative" val="1"/>
              </a:ext>
            </a:extLst>
          </p:cNvPr>
          <p:cNvCxnSpPr>
            <a:cxnSpLocks/>
            <a:stCxn id="10" idx="3"/>
            <a:endCxn id="9" idx="1"/>
          </p:cNvCxnSpPr>
          <p:nvPr/>
        </p:nvCxnSpPr>
        <p:spPr>
          <a:xfrm flipV="1">
            <a:off x="7373470" y="4745843"/>
            <a:ext cx="760578" cy="1060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45380F2E-8510-D7EC-E2FC-2326A3641F83}"/>
              </a:ext>
              <a:ext uri="{C183D7F6-B498-43B3-948B-1728B52AA6E4}">
                <adec:decorative xmlns:adec="http://schemas.microsoft.com/office/drawing/2017/decorative" val="1"/>
              </a:ext>
            </a:extLst>
          </p:cNvPr>
          <p:cNvCxnSpPr>
            <a:cxnSpLocks/>
            <a:stCxn id="10" idx="3"/>
          </p:cNvCxnSpPr>
          <p:nvPr/>
        </p:nvCxnSpPr>
        <p:spPr>
          <a:xfrm flipV="1">
            <a:off x="7373471" y="4055410"/>
            <a:ext cx="1027124" cy="7010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77B2233E-5549-FE93-7DC5-0C52D45B1EF1}"/>
              </a:ext>
            </a:extLst>
          </p:cNvPr>
          <p:cNvSpPr txBox="1"/>
          <p:nvPr/>
        </p:nvSpPr>
        <p:spPr>
          <a:xfrm>
            <a:off x="6089374" y="5224712"/>
            <a:ext cx="2035926" cy="830781"/>
          </a:xfrm>
          <a:prstGeom prst="rect">
            <a:avLst/>
          </a:prstGeom>
          <a:noFill/>
        </p:spPr>
        <p:txBody>
          <a:bodyPr wrap="square" rtlCol="0">
            <a:spAutoFit/>
          </a:bodyPr>
          <a:lstStyle/>
          <a:p>
            <a:r>
              <a:rPr lang="en-US" sz="1600" b="1" dirty="0">
                <a:solidFill>
                  <a:srgbClr val="C00000"/>
                </a:solidFill>
                <a:latin typeface="Franklin Gothic Medium"/>
              </a:rPr>
              <a:t>RED Co</a:t>
            </a:r>
            <a:r>
              <a:rPr lang="en-US" sz="1600" b="1" dirty="0">
                <a:solidFill>
                  <a:srgbClr val="000000"/>
                </a:solidFill>
                <a:latin typeface="Franklin Gothic Medium"/>
              </a:rPr>
              <a:t>. user / service principal / group</a:t>
            </a:r>
          </a:p>
        </p:txBody>
      </p:sp>
      <p:pic>
        <p:nvPicPr>
          <p:cNvPr id="14" name="Picture 2" descr="Account, avatar, customer, human, person, profile, user icon">
            <a:extLst>
              <a:ext uri="{FF2B5EF4-FFF2-40B4-BE49-F238E27FC236}">
                <a16:creationId xmlns:a16="http://schemas.microsoft.com/office/drawing/2014/main" id="{B562F85D-BA1B-8568-C9B4-541552D54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8770" y="2018994"/>
            <a:ext cx="801422" cy="8014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E9C0FDE-0759-209F-E6BC-A98E27CAF33A}"/>
              </a:ext>
            </a:extLst>
          </p:cNvPr>
          <p:cNvSpPr txBox="1"/>
          <p:nvPr/>
        </p:nvSpPr>
        <p:spPr>
          <a:xfrm>
            <a:off x="10191340" y="1791326"/>
            <a:ext cx="1503703" cy="584623"/>
          </a:xfrm>
          <a:prstGeom prst="rect">
            <a:avLst/>
          </a:prstGeom>
          <a:noFill/>
        </p:spPr>
        <p:txBody>
          <a:bodyPr wrap="square" rtlCol="0">
            <a:spAutoFit/>
          </a:bodyPr>
          <a:lstStyle/>
          <a:p>
            <a:r>
              <a:rPr lang="en-US" sz="1600">
                <a:solidFill>
                  <a:srgbClr val="000000">
                    <a:lumMod val="95000"/>
                    <a:lumOff val="5000"/>
                  </a:srgbClr>
                </a:solidFill>
                <a:latin typeface="Franklin Gothic Medium"/>
              </a:rPr>
              <a:t>Event Subscription(s)</a:t>
            </a:r>
          </a:p>
        </p:txBody>
      </p:sp>
      <p:pic>
        <p:nvPicPr>
          <p:cNvPr id="16" name="Picture 2" descr="Bill, bills, currency, dollar, money, stack icon">
            <a:extLst>
              <a:ext uri="{FF2B5EF4-FFF2-40B4-BE49-F238E27FC236}">
                <a16:creationId xmlns:a16="http://schemas.microsoft.com/office/drawing/2014/main" id="{4A4FD3A4-9B79-5E98-2E0B-72507F6549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2256" y="2332507"/>
            <a:ext cx="353603" cy="35360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29F4D25-3181-EA4F-7264-7B8222E261FD}"/>
              </a:ext>
            </a:extLst>
          </p:cNvPr>
          <p:cNvSpPr txBox="1"/>
          <p:nvPr/>
        </p:nvSpPr>
        <p:spPr>
          <a:xfrm>
            <a:off x="6355518" y="2748849"/>
            <a:ext cx="1060029" cy="338554"/>
          </a:xfrm>
          <a:prstGeom prst="rect">
            <a:avLst/>
          </a:prstGeom>
          <a:noFill/>
        </p:spPr>
        <p:txBody>
          <a:bodyPr wrap="square" rtlCol="0">
            <a:spAutoFit/>
          </a:bodyPr>
          <a:lstStyle/>
          <a:p>
            <a:r>
              <a:rPr lang="en-US" sz="1600">
                <a:solidFill>
                  <a:srgbClr val="000000">
                    <a:lumMod val="95000"/>
                    <a:lumOff val="5000"/>
                  </a:srgbClr>
                </a:solidFill>
                <a:latin typeface="Franklin Gothic Medium"/>
              </a:rPr>
              <a:t>Publisher</a:t>
            </a:r>
          </a:p>
        </p:txBody>
      </p:sp>
      <p:sp>
        <p:nvSpPr>
          <p:cNvPr id="19" name="Cylinder 15">
            <a:extLst>
              <a:ext uri="{FF2B5EF4-FFF2-40B4-BE49-F238E27FC236}">
                <a16:creationId xmlns:a16="http://schemas.microsoft.com/office/drawing/2014/main" id="{7563FCDA-4FE7-2C68-03E0-C7029231DBF5}"/>
              </a:ext>
            </a:extLst>
          </p:cNvPr>
          <p:cNvSpPr/>
          <p:nvPr/>
        </p:nvSpPr>
        <p:spPr>
          <a:xfrm rot="16200000">
            <a:off x="8816508" y="3241554"/>
            <a:ext cx="411873" cy="1107187"/>
          </a:xfrm>
          <a:prstGeom prst="can">
            <a:avLst/>
          </a:pr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 name="Group 4">
            <a:extLst>
              <a:ext uri="{FF2B5EF4-FFF2-40B4-BE49-F238E27FC236}">
                <a16:creationId xmlns:a16="http://schemas.microsoft.com/office/drawing/2014/main" id="{470594AC-EC96-C28D-AF83-F144CA37A758}"/>
              </a:ext>
            </a:extLst>
          </p:cNvPr>
          <p:cNvGrpSpPr>
            <a:grpSpLocks noChangeAspect="1"/>
          </p:cNvGrpSpPr>
          <p:nvPr/>
        </p:nvGrpSpPr>
        <p:grpSpPr bwMode="auto">
          <a:xfrm>
            <a:off x="10211809" y="2458455"/>
            <a:ext cx="1027403" cy="647882"/>
            <a:chOff x="3625" y="2085"/>
            <a:chExt cx="647" cy="408"/>
          </a:xfrm>
          <a:solidFill>
            <a:schemeClr val="accent4"/>
          </a:solidFill>
        </p:grpSpPr>
        <p:sp>
          <p:nvSpPr>
            <p:cNvPr id="21" name="AutoShape 3">
              <a:extLst>
                <a:ext uri="{FF2B5EF4-FFF2-40B4-BE49-F238E27FC236}">
                  <a16:creationId xmlns:a16="http://schemas.microsoft.com/office/drawing/2014/main" id="{87E26383-4606-1BD4-6760-0EE9BDB7ED4E}"/>
                </a:ext>
              </a:extLst>
            </p:cNvPr>
            <p:cNvSpPr>
              <a:spLocks noChangeAspect="1" noChangeArrowheads="1" noTextEdit="1"/>
            </p:cNvSpPr>
            <p:nvPr/>
          </p:nvSpPr>
          <p:spPr bwMode="auto">
            <a:xfrm>
              <a:off x="3625" y="2085"/>
              <a:ext cx="647" cy="408"/>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5">
              <a:extLst>
                <a:ext uri="{FF2B5EF4-FFF2-40B4-BE49-F238E27FC236}">
                  <a16:creationId xmlns:a16="http://schemas.microsoft.com/office/drawing/2014/main" id="{E94C051E-86D3-49B1-65E5-0D6EF3C7ABB4}"/>
                </a:ext>
              </a:extLst>
            </p:cNvPr>
            <p:cNvSpPr>
              <a:spLocks noChangeArrowheads="1"/>
            </p:cNvSpPr>
            <p:nvPr/>
          </p:nvSpPr>
          <p:spPr bwMode="auto">
            <a:xfrm>
              <a:off x="3639" y="2099"/>
              <a:ext cx="625" cy="386"/>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6">
              <a:extLst>
                <a:ext uri="{FF2B5EF4-FFF2-40B4-BE49-F238E27FC236}">
                  <a16:creationId xmlns:a16="http://schemas.microsoft.com/office/drawing/2014/main" id="{1A052CDD-7CD5-BDBA-0F7A-14BAF2978C01}"/>
                </a:ext>
              </a:extLst>
            </p:cNvPr>
            <p:cNvSpPr>
              <a:spLocks noChangeArrowheads="1"/>
            </p:cNvSpPr>
            <p:nvPr/>
          </p:nvSpPr>
          <p:spPr bwMode="auto">
            <a:xfrm>
              <a:off x="3639" y="2099"/>
              <a:ext cx="625" cy="386"/>
            </a:xfrm>
            <a:prstGeom prst="rect">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Line 7">
              <a:extLst>
                <a:ext uri="{FF2B5EF4-FFF2-40B4-BE49-F238E27FC236}">
                  <a16:creationId xmlns:a16="http://schemas.microsoft.com/office/drawing/2014/main" id="{2A415785-2726-462C-B3EF-0A0D6D0B7739}"/>
                </a:ext>
              </a:extLst>
            </p:cNvPr>
            <p:cNvSpPr>
              <a:spLocks noChangeShapeType="1"/>
            </p:cNvSpPr>
            <p:nvPr/>
          </p:nvSpPr>
          <p:spPr bwMode="auto">
            <a:xfrm>
              <a:off x="3687"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8">
              <a:extLst>
                <a:ext uri="{FF2B5EF4-FFF2-40B4-BE49-F238E27FC236}">
                  <a16:creationId xmlns:a16="http://schemas.microsoft.com/office/drawing/2014/main" id="{6F68A14C-227C-4844-B3AF-887E6FFA9F17}"/>
                </a:ext>
              </a:extLst>
            </p:cNvPr>
            <p:cNvSpPr>
              <a:spLocks noChangeArrowheads="1"/>
            </p:cNvSpPr>
            <p:nvPr/>
          </p:nvSpPr>
          <p:spPr bwMode="auto">
            <a:xfrm>
              <a:off x="3781"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Line 9">
              <a:extLst>
                <a:ext uri="{FF2B5EF4-FFF2-40B4-BE49-F238E27FC236}">
                  <a16:creationId xmlns:a16="http://schemas.microsoft.com/office/drawing/2014/main" id="{9B3B4DFC-2AE8-9C64-9965-F33D606504FD}"/>
                </a:ext>
              </a:extLst>
            </p:cNvPr>
            <p:cNvSpPr>
              <a:spLocks noChangeShapeType="1"/>
            </p:cNvSpPr>
            <p:nvPr/>
          </p:nvSpPr>
          <p:spPr bwMode="auto">
            <a:xfrm>
              <a:off x="4096" y="2171"/>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10">
              <a:extLst>
                <a:ext uri="{FF2B5EF4-FFF2-40B4-BE49-F238E27FC236}">
                  <a16:creationId xmlns:a16="http://schemas.microsoft.com/office/drawing/2014/main" id="{437A77EB-3EC6-A652-85BB-8F5210AE504C}"/>
                </a:ext>
              </a:extLst>
            </p:cNvPr>
            <p:cNvSpPr>
              <a:spLocks noChangeArrowheads="1"/>
            </p:cNvSpPr>
            <p:nvPr/>
          </p:nvSpPr>
          <p:spPr bwMode="auto">
            <a:xfrm>
              <a:off x="4070" y="2145"/>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Line 11">
              <a:extLst>
                <a:ext uri="{FF2B5EF4-FFF2-40B4-BE49-F238E27FC236}">
                  <a16:creationId xmlns:a16="http://schemas.microsoft.com/office/drawing/2014/main" id="{77F55114-35BB-98A4-D5F0-A0FE7BBD91BB}"/>
                </a:ext>
              </a:extLst>
            </p:cNvPr>
            <p:cNvSpPr>
              <a:spLocks noChangeShapeType="1"/>
            </p:cNvSpPr>
            <p:nvPr/>
          </p:nvSpPr>
          <p:spPr bwMode="auto">
            <a:xfrm>
              <a:off x="4096"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12">
              <a:extLst>
                <a:ext uri="{FF2B5EF4-FFF2-40B4-BE49-F238E27FC236}">
                  <a16:creationId xmlns:a16="http://schemas.microsoft.com/office/drawing/2014/main" id="{B41C8958-D964-9777-F38E-1E1C34C0EBA0}"/>
                </a:ext>
              </a:extLst>
            </p:cNvPr>
            <p:cNvSpPr>
              <a:spLocks noChangeArrowheads="1"/>
            </p:cNvSpPr>
            <p:nvPr/>
          </p:nvSpPr>
          <p:spPr bwMode="auto">
            <a:xfrm>
              <a:off x="4070"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Line 13">
              <a:extLst>
                <a:ext uri="{FF2B5EF4-FFF2-40B4-BE49-F238E27FC236}">
                  <a16:creationId xmlns:a16="http://schemas.microsoft.com/office/drawing/2014/main" id="{D3C02378-EAC3-9D2B-E697-3E20276A5494}"/>
                </a:ext>
              </a:extLst>
            </p:cNvPr>
            <p:cNvSpPr>
              <a:spLocks noChangeShapeType="1"/>
            </p:cNvSpPr>
            <p:nvPr/>
          </p:nvSpPr>
          <p:spPr bwMode="auto">
            <a:xfrm>
              <a:off x="4096" y="2413"/>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14">
              <a:extLst>
                <a:ext uri="{FF2B5EF4-FFF2-40B4-BE49-F238E27FC236}">
                  <a16:creationId xmlns:a16="http://schemas.microsoft.com/office/drawing/2014/main" id="{D934D0B7-3E93-26B1-1BDA-87A8810E1209}"/>
                </a:ext>
              </a:extLst>
            </p:cNvPr>
            <p:cNvSpPr>
              <a:spLocks noChangeArrowheads="1"/>
            </p:cNvSpPr>
            <p:nvPr/>
          </p:nvSpPr>
          <p:spPr bwMode="auto">
            <a:xfrm>
              <a:off x="4070" y="2387"/>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Line 15">
              <a:extLst>
                <a:ext uri="{FF2B5EF4-FFF2-40B4-BE49-F238E27FC236}">
                  <a16:creationId xmlns:a16="http://schemas.microsoft.com/office/drawing/2014/main" id="{992E8024-5041-54CA-35CA-FD575AC5D861}"/>
                </a:ext>
              </a:extLst>
            </p:cNvPr>
            <p:cNvSpPr>
              <a:spLocks noChangeShapeType="1"/>
            </p:cNvSpPr>
            <p:nvPr/>
          </p:nvSpPr>
          <p:spPr bwMode="auto">
            <a:xfrm flipV="1">
              <a:off x="3807" y="2171"/>
              <a:ext cx="289" cy="121"/>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3" name="Group 4">
            <a:extLst>
              <a:ext uri="{FF2B5EF4-FFF2-40B4-BE49-F238E27FC236}">
                <a16:creationId xmlns:a16="http://schemas.microsoft.com/office/drawing/2014/main" id="{0129D0AD-751B-5DDB-21FA-CBDA297B01D2}"/>
              </a:ext>
            </a:extLst>
          </p:cNvPr>
          <p:cNvGrpSpPr>
            <a:grpSpLocks noChangeAspect="1"/>
          </p:cNvGrpSpPr>
          <p:nvPr/>
        </p:nvGrpSpPr>
        <p:grpSpPr bwMode="auto">
          <a:xfrm>
            <a:off x="10234040" y="4097264"/>
            <a:ext cx="1027403" cy="647882"/>
            <a:chOff x="3625" y="2085"/>
            <a:chExt cx="647" cy="408"/>
          </a:xfrm>
          <a:solidFill>
            <a:schemeClr val="accent4"/>
          </a:solidFill>
        </p:grpSpPr>
        <p:sp>
          <p:nvSpPr>
            <p:cNvPr id="34" name="AutoShape 3">
              <a:extLst>
                <a:ext uri="{FF2B5EF4-FFF2-40B4-BE49-F238E27FC236}">
                  <a16:creationId xmlns:a16="http://schemas.microsoft.com/office/drawing/2014/main" id="{6A842011-16B6-5FA3-B8EB-FEB1ED276F30}"/>
                </a:ext>
              </a:extLst>
            </p:cNvPr>
            <p:cNvSpPr>
              <a:spLocks noChangeAspect="1" noChangeArrowheads="1" noTextEdit="1"/>
            </p:cNvSpPr>
            <p:nvPr/>
          </p:nvSpPr>
          <p:spPr bwMode="auto">
            <a:xfrm>
              <a:off x="3625" y="2085"/>
              <a:ext cx="647" cy="408"/>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5">
              <a:extLst>
                <a:ext uri="{FF2B5EF4-FFF2-40B4-BE49-F238E27FC236}">
                  <a16:creationId xmlns:a16="http://schemas.microsoft.com/office/drawing/2014/main" id="{B6DF7288-580A-D64D-203C-B0AF3DE7EC0C}"/>
                </a:ext>
              </a:extLst>
            </p:cNvPr>
            <p:cNvSpPr>
              <a:spLocks noChangeArrowheads="1"/>
            </p:cNvSpPr>
            <p:nvPr/>
          </p:nvSpPr>
          <p:spPr bwMode="auto">
            <a:xfrm>
              <a:off x="3639" y="2099"/>
              <a:ext cx="625" cy="386"/>
            </a:xfrm>
            <a:prstGeom prst="rect">
              <a:avLst/>
            </a:prstGeom>
            <a:grpFill/>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6">
              <a:extLst>
                <a:ext uri="{FF2B5EF4-FFF2-40B4-BE49-F238E27FC236}">
                  <a16:creationId xmlns:a16="http://schemas.microsoft.com/office/drawing/2014/main" id="{11E01BEF-5696-86B7-1A32-A9FBD8AB8D52}"/>
                </a:ext>
              </a:extLst>
            </p:cNvPr>
            <p:cNvSpPr>
              <a:spLocks noChangeArrowheads="1"/>
            </p:cNvSpPr>
            <p:nvPr/>
          </p:nvSpPr>
          <p:spPr bwMode="auto">
            <a:xfrm>
              <a:off x="3639" y="2099"/>
              <a:ext cx="625" cy="386"/>
            </a:xfrm>
            <a:prstGeom prst="rect">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Line 7">
              <a:extLst>
                <a:ext uri="{FF2B5EF4-FFF2-40B4-BE49-F238E27FC236}">
                  <a16:creationId xmlns:a16="http://schemas.microsoft.com/office/drawing/2014/main" id="{DDBC4050-1B19-D3AC-0F50-0BF5C7EB29B5}"/>
                </a:ext>
              </a:extLst>
            </p:cNvPr>
            <p:cNvSpPr>
              <a:spLocks noChangeShapeType="1"/>
            </p:cNvSpPr>
            <p:nvPr/>
          </p:nvSpPr>
          <p:spPr bwMode="auto">
            <a:xfrm>
              <a:off x="3687"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8">
              <a:extLst>
                <a:ext uri="{FF2B5EF4-FFF2-40B4-BE49-F238E27FC236}">
                  <a16:creationId xmlns:a16="http://schemas.microsoft.com/office/drawing/2014/main" id="{D39917D4-85F2-D242-59EF-8B685108A1EA}"/>
                </a:ext>
              </a:extLst>
            </p:cNvPr>
            <p:cNvSpPr>
              <a:spLocks noChangeArrowheads="1"/>
            </p:cNvSpPr>
            <p:nvPr/>
          </p:nvSpPr>
          <p:spPr bwMode="auto">
            <a:xfrm>
              <a:off x="3781"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Line 9">
              <a:extLst>
                <a:ext uri="{FF2B5EF4-FFF2-40B4-BE49-F238E27FC236}">
                  <a16:creationId xmlns:a16="http://schemas.microsoft.com/office/drawing/2014/main" id="{9C0A0949-C6FD-22C0-2CA3-6E9C1F0CEDDC}"/>
                </a:ext>
              </a:extLst>
            </p:cNvPr>
            <p:cNvSpPr>
              <a:spLocks noChangeShapeType="1"/>
            </p:cNvSpPr>
            <p:nvPr/>
          </p:nvSpPr>
          <p:spPr bwMode="auto">
            <a:xfrm>
              <a:off x="4096" y="2171"/>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10">
              <a:extLst>
                <a:ext uri="{FF2B5EF4-FFF2-40B4-BE49-F238E27FC236}">
                  <a16:creationId xmlns:a16="http://schemas.microsoft.com/office/drawing/2014/main" id="{3D3432A7-E40E-100B-C7C2-7EA8C7A77A11}"/>
                </a:ext>
              </a:extLst>
            </p:cNvPr>
            <p:cNvSpPr>
              <a:spLocks noChangeArrowheads="1"/>
            </p:cNvSpPr>
            <p:nvPr/>
          </p:nvSpPr>
          <p:spPr bwMode="auto">
            <a:xfrm>
              <a:off x="4070" y="2145"/>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Line 11">
              <a:extLst>
                <a:ext uri="{FF2B5EF4-FFF2-40B4-BE49-F238E27FC236}">
                  <a16:creationId xmlns:a16="http://schemas.microsoft.com/office/drawing/2014/main" id="{3B306DE7-E65B-FFCB-CF8B-9D71CA4CCFC7}"/>
                </a:ext>
              </a:extLst>
            </p:cNvPr>
            <p:cNvSpPr>
              <a:spLocks noChangeShapeType="1"/>
            </p:cNvSpPr>
            <p:nvPr/>
          </p:nvSpPr>
          <p:spPr bwMode="auto">
            <a:xfrm>
              <a:off x="4096" y="2292"/>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12">
              <a:extLst>
                <a:ext uri="{FF2B5EF4-FFF2-40B4-BE49-F238E27FC236}">
                  <a16:creationId xmlns:a16="http://schemas.microsoft.com/office/drawing/2014/main" id="{825B8C2F-32A6-17F3-8237-2B8ED6F628F6}"/>
                </a:ext>
              </a:extLst>
            </p:cNvPr>
            <p:cNvSpPr>
              <a:spLocks noChangeArrowheads="1"/>
            </p:cNvSpPr>
            <p:nvPr/>
          </p:nvSpPr>
          <p:spPr bwMode="auto">
            <a:xfrm>
              <a:off x="4070" y="2266"/>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Line 13">
              <a:extLst>
                <a:ext uri="{FF2B5EF4-FFF2-40B4-BE49-F238E27FC236}">
                  <a16:creationId xmlns:a16="http://schemas.microsoft.com/office/drawing/2014/main" id="{28B6ED9D-C711-25F1-4D0D-D78813FA033E}"/>
                </a:ext>
              </a:extLst>
            </p:cNvPr>
            <p:cNvSpPr>
              <a:spLocks noChangeShapeType="1"/>
            </p:cNvSpPr>
            <p:nvPr/>
          </p:nvSpPr>
          <p:spPr bwMode="auto">
            <a:xfrm>
              <a:off x="4096" y="2413"/>
              <a:ext cx="120" cy="0"/>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14">
              <a:extLst>
                <a:ext uri="{FF2B5EF4-FFF2-40B4-BE49-F238E27FC236}">
                  <a16:creationId xmlns:a16="http://schemas.microsoft.com/office/drawing/2014/main" id="{9AF8E603-F0FD-FE06-7E8A-141C3673AE4D}"/>
                </a:ext>
              </a:extLst>
            </p:cNvPr>
            <p:cNvSpPr>
              <a:spLocks noChangeArrowheads="1"/>
            </p:cNvSpPr>
            <p:nvPr/>
          </p:nvSpPr>
          <p:spPr bwMode="auto">
            <a:xfrm>
              <a:off x="4070" y="2387"/>
              <a:ext cx="52" cy="52"/>
            </a:xfrm>
            <a:prstGeom prst="ellipse">
              <a:avLst/>
            </a:prstGeom>
            <a:grpFill/>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Line 15">
              <a:extLst>
                <a:ext uri="{FF2B5EF4-FFF2-40B4-BE49-F238E27FC236}">
                  <a16:creationId xmlns:a16="http://schemas.microsoft.com/office/drawing/2014/main" id="{65F9E44E-538D-0CF0-5F0A-A55790C2077B}"/>
                </a:ext>
              </a:extLst>
            </p:cNvPr>
            <p:cNvSpPr>
              <a:spLocks noChangeShapeType="1"/>
            </p:cNvSpPr>
            <p:nvPr/>
          </p:nvSpPr>
          <p:spPr bwMode="auto">
            <a:xfrm flipV="1">
              <a:off x="3807" y="2171"/>
              <a:ext cx="289" cy="121"/>
            </a:xfrm>
            <a:prstGeom prst="line">
              <a:avLst/>
            </a:prstGeom>
            <a:grpFill/>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1" name="TextBox 50">
            <a:extLst>
              <a:ext uri="{FF2B5EF4-FFF2-40B4-BE49-F238E27FC236}">
                <a16:creationId xmlns:a16="http://schemas.microsoft.com/office/drawing/2014/main" id="{4E2FA276-2197-E64D-F78F-B034F587C5B4}"/>
              </a:ext>
            </a:extLst>
          </p:cNvPr>
          <p:cNvSpPr txBox="1"/>
          <p:nvPr/>
        </p:nvSpPr>
        <p:spPr>
          <a:xfrm>
            <a:off x="863341" y="5323107"/>
            <a:ext cx="3662276" cy="584775"/>
          </a:xfrm>
          <a:prstGeom prst="rect">
            <a:avLst/>
          </a:prstGeom>
          <a:noFill/>
        </p:spPr>
        <p:txBody>
          <a:bodyPr wrap="square">
            <a:spAutoFit/>
          </a:bodyPr>
          <a:lstStyle/>
          <a:p>
            <a:r>
              <a:rPr lang="en-US" sz="1600" b="1" dirty="0">
                <a:cs typeface="Segoe UI" panose="020B0502040204020203" pitchFamily="34" charset="0"/>
              </a:rPr>
              <a:t>Tip: Balance easy management with ability to control cost.</a:t>
            </a:r>
          </a:p>
        </p:txBody>
      </p:sp>
    </p:spTree>
    <p:extLst>
      <p:ext uri="{BB962C8B-B14F-4D97-AF65-F5344CB8AC3E}">
        <p14:creationId xmlns:p14="http://schemas.microsoft.com/office/powerpoint/2010/main" val="111265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3959225"/>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400931"/>
          </a:xfrm>
        </p:spPr>
        <p:txBody>
          <a:bodyPr/>
          <a:lstStyle/>
          <a:p>
            <a:r>
              <a:rPr lang="en-US" dirty="0"/>
              <a:t>Messages and Events</a:t>
            </a:r>
          </a:p>
          <a:p>
            <a:r>
              <a:rPr lang="en-US" dirty="0"/>
              <a:t>Message brokers</a:t>
            </a:r>
          </a:p>
          <a:p>
            <a:r>
              <a:rPr lang="en-US" dirty="0"/>
              <a:t>Azure Event Grid use cases</a:t>
            </a:r>
          </a:p>
          <a:p>
            <a:r>
              <a:rPr lang="en-US" dirty="0"/>
              <a:t>Event Grid on Kubernetes use cases</a:t>
            </a:r>
          </a:p>
          <a:p>
            <a:r>
              <a:rPr lang="en-US" dirty="0"/>
              <a:t>Demo</a:t>
            </a:r>
          </a:p>
          <a:p>
            <a:r>
              <a:rPr lang="en-US" dirty="0"/>
              <a:t>Q&amp;A</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Subscribe to events published by external Azure Event Grid Partners</a:t>
            </a:r>
          </a:p>
        </p:txBody>
      </p:sp>
      <p:sp>
        <p:nvSpPr>
          <p:cNvPr id="6" name="Text Placeholder 5"/>
          <p:cNvSpPr>
            <a:spLocks noGrp="1"/>
          </p:cNvSpPr>
          <p:nvPr>
            <p:ph type="body" sz="quarter" idx="10"/>
          </p:nvPr>
        </p:nvSpPr>
        <p:spPr>
          <a:xfrm>
            <a:off x="586390" y="1434370"/>
            <a:ext cx="11018520" cy="2769989"/>
          </a:xfrm>
        </p:spPr>
        <p:txBody>
          <a:bodyPr/>
          <a:lstStyle/>
          <a:p>
            <a:pPr marL="45720"/>
            <a:endParaRPr lang="en-US" sz="2000" dirty="0">
              <a:cs typeface="+mn-cs"/>
            </a:endParaRPr>
          </a:p>
          <a:p>
            <a:r>
              <a:rPr lang="en-US" sz="2000" dirty="0">
                <a:cs typeface="+mn-cs"/>
              </a:rPr>
              <a:t>Feature: Azure Event Grid Partner Events</a:t>
            </a:r>
          </a:p>
          <a:p>
            <a:r>
              <a:rPr lang="en-US" sz="2000" dirty="0">
                <a:cs typeface="+mn-cs"/>
              </a:rPr>
              <a:t>Edition: Azure</a:t>
            </a:r>
          </a:p>
          <a:p>
            <a:pPr marL="45720"/>
            <a:endParaRPr lang="en-US" sz="2000" dirty="0">
              <a:cs typeface="+mn-cs"/>
            </a:endParaRPr>
          </a:p>
          <a:p>
            <a:pPr marL="45720"/>
            <a:r>
              <a:rPr lang="en-US" sz="2000" dirty="0">
                <a:cs typeface="+mn-cs"/>
              </a:rPr>
              <a:t>As an </a:t>
            </a:r>
            <a:r>
              <a:rPr lang="en-US" sz="2000" b="1" dirty="0">
                <a:cs typeface="+mn-cs"/>
              </a:rPr>
              <a:t>owner of a multi-tenant SaaS system</a:t>
            </a:r>
            <a:r>
              <a:rPr lang="en-US" sz="2000" dirty="0">
                <a:cs typeface="+mn-cs"/>
              </a:rPr>
              <a:t>, </a:t>
            </a:r>
            <a:r>
              <a:rPr lang="en-US" sz="2000" b="1" dirty="0">
                <a:cs typeface="+mn-cs"/>
              </a:rPr>
              <a:t>I want to </a:t>
            </a:r>
            <a:r>
              <a:rPr lang="en-US" sz="2000" dirty="0">
                <a:cs typeface="+mn-cs"/>
              </a:rPr>
              <a:t>communicate my system's state changes using a method that segregates publisher and subscriber concerns </a:t>
            </a:r>
            <a:r>
              <a:rPr lang="en-US" sz="2000" b="1" dirty="0">
                <a:cs typeface="+mn-cs"/>
              </a:rPr>
              <a:t>so that </a:t>
            </a:r>
            <a:r>
              <a:rPr lang="en-US" sz="2000" dirty="0">
                <a:cs typeface="+mn-cs"/>
              </a:rPr>
              <a:t>subscribers own their own topics and event subscriptions.</a:t>
            </a:r>
          </a:p>
          <a:p>
            <a:pPr marL="45720" indent="0">
              <a:buNone/>
            </a:pPr>
            <a:endParaRPr lang="en-US" sz="2000" dirty="0">
              <a:cs typeface="+mn-cs"/>
            </a:endParaRPr>
          </a:p>
        </p:txBody>
      </p:sp>
    </p:spTree>
    <p:extLst>
      <p:ext uri="{BB962C8B-B14F-4D97-AF65-F5344CB8AC3E}">
        <p14:creationId xmlns:p14="http://schemas.microsoft.com/office/powerpoint/2010/main" val="4284785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920B0-18B5-32AE-773A-8852060B48DA}"/>
              </a:ext>
            </a:extLst>
          </p:cNvPr>
          <p:cNvSpPr>
            <a:spLocks noGrp="1"/>
          </p:cNvSpPr>
          <p:nvPr>
            <p:ph type="title"/>
          </p:nvPr>
        </p:nvSpPr>
        <p:spPr>
          <a:xfrm>
            <a:off x="588263" y="457200"/>
            <a:ext cx="11018520" cy="553998"/>
          </a:xfrm>
        </p:spPr>
        <p:txBody>
          <a:bodyPr/>
          <a:lstStyle/>
          <a:p>
            <a:r>
              <a:rPr lang="en-US" dirty="0"/>
              <a:t>Azure Event Grid Partner Events</a:t>
            </a:r>
          </a:p>
        </p:txBody>
      </p:sp>
      <p:sp>
        <p:nvSpPr>
          <p:cNvPr id="4" name="TextBox 3">
            <a:extLst>
              <a:ext uri="{FF2B5EF4-FFF2-40B4-BE49-F238E27FC236}">
                <a16:creationId xmlns:a16="http://schemas.microsoft.com/office/drawing/2014/main" id="{ADFEEB8E-B609-ACF3-C384-862E90A3F2B2}"/>
              </a:ext>
            </a:extLst>
          </p:cNvPr>
          <p:cNvSpPr txBox="1"/>
          <p:nvPr/>
        </p:nvSpPr>
        <p:spPr>
          <a:xfrm rot="5400000">
            <a:off x="5029188" y="5248895"/>
            <a:ext cx="331105" cy="523220"/>
          </a:xfrm>
          <a:prstGeom prst="rect">
            <a:avLst/>
          </a:prstGeom>
          <a:noFill/>
        </p:spPr>
        <p:txBody>
          <a:bodyPr wrap="square" rtlCol="0">
            <a:spAutoFit/>
          </a:bodyPr>
          <a:lstStyle/>
          <a:p>
            <a:r>
              <a:rPr lang="en-US" sz="2800" dirty="0"/>
              <a:t>…</a:t>
            </a:r>
          </a:p>
        </p:txBody>
      </p:sp>
      <p:sp>
        <p:nvSpPr>
          <p:cNvPr id="5" name="TextBox 4">
            <a:extLst>
              <a:ext uri="{FF2B5EF4-FFF2-40B4-BE49-F238E27FC236}">
                <a16:creationId xmlns:a16="http://schemas.microsoft.com/office/drawing/2014/main" id="{5FEB2F84-5E97-63FC-1162-07B60428E813}"/>
              </a:ext>
            </a:extLst>
          </p:cNvPr>
          <p:cNvSpPr txBox="1"/>
          <p:nvPr/>
        </p:nvSpPr>
        <p:spPr>
          <a:xfrm>
            <a:off x="4007506" y="2027199"/>
            <a:ext cx="2740099" cy="276999"/>
          </a:xfrm>
          <a:prstGeom prst="rect">
            <a:avLst/>
          </a:prstGeom>
          <a:noFill/>
        </p:spPr>
        <p:txBody>
          <a:bodyPr wrap="square" rtlCol="0">
            <a:spAutoFit/>
          </a:bodyPr>
          <a:lstStyle/>
          <a:p>
            <a:pPr algn="ctr"/>
            <a:r>
              <a:rPr lang="en-US" sz="1200" dirty="0"/>
              <a:t>Channel for </a:t>
            </a:r>
            <a:r>
              <a:rPr lang="en-US" sz="1200" b="1" dirty="0"/>
              <a:t>organization X </a:t>
            </a:r>
            <a:endParaRPr lang="en-US" sz="1200" b="1" dirty="0">
              <a:solidFill>
                <a:srgbClr val="C00000"/>
              </a:solidFill>
            </a:endParaRPr>
          </a:p>
        </p:txBody>
      </p:sp>
      <p:sp>
        <p:nvSpPr>
          <p:cNvPr id="6" name="TextBox 5">
            <a:extLst>
              <a:ext uri="{FF2B5EF4-FFF2-40B4-BE49-F238E27FC236}">
                <a16:creationId xmlns:a16="http://schemas.microsoft.com/office/drawing/2014/main" id="{68D4F102-F8CA-E493-901A-7220C52A1FE5}"/>
              </a:ext>
            </a:extLst>
          </p:cNvPr>
          <p:cNvSpPr txBox="1"/>
          <p:nvPr/>
        </p:nvSpPr>
        <p:spPr>
          <a:xfrm>
            <a:off x="4143899" y="3265608"/>
            <a:ext cx="2603711" cy="276999"/>
          </a:xfrm>
          <a:prstGeom prst="rect">
            <a:avLst/>
          </a:prstGeom>
          <a:noFill/>
        </p:spPr>
        <p:txBody>
          <a:bodyPr wrap="square" rtlCol="0">
            <a:spAutoFit/>
          </a:bodyPr>
          <a:lstStyle/>
          <a:p>
            <a:pPr algn="ctr"/>
            <a:r>
              <a:rPr lang="en-US" sz="1200" dirty="0"/>
              <a:t>Channel for </a:t>
            </a:r>
            <a:r>
              <a:rPr lang="en-US" sz="1200" b="1" dirty="0"/>
              <a:t>organization Y</a:t>
            </a:r>
            <a:endParaRPr lang="en-US" sz="1200" b="1" dirty="0">
              <a:solidFill>
                <a:srgbClr val="C00000"/>
              </a:solidFill>
            </a:endParaRPr>
          </a:p>
        </p:txBody>
      </p:sp>
      <p:sp>
        <p:nvSpPr>
          <p:cNvPr id="7" name="TextBox 6">
            <a:extLst>
              <a:ext uri="{FF2B5EF4-FFF2-40B4-BE49-F238E27FC236}">
                <a16:creationId xmlns:a16="http://schemas.microsoft.com/office/drawing/2014/main" id="{9A29880E-50B7-00C1-4BD0-30A6D5250423}"/>
              </a:ext>
            </a:extLst>
          </p:cNvPr>
          <p:cNvSpPr txBox="1"/>
          <p:nvPr/>
        </p:nvSpPr>
        <p:spPr>
          <a:xfrm>
            <a:off x="4120526" y="4337249"/>
            <a:ext cx="2627084" cy="276999"/>
          </a:xfrm>
          <a:prstGeom prst="rect">
            <a:avLst/>
          </a:prstGeom>
          <a:noFill/>
        </p:spPr>
        <p:txBody>
          <a:bodyPr wrap="square" rtlCol="0">
            <a:spAutoFit/>
          </a:bodyPr>
          <a:lstStyle/>
          <a:p>
            <a:pPr algn="ctr"/>
            <a:r>
              <a:rPr lang="en-US" sz="1200" dirty="0"/>
              <a:t>Channel for </a:t>
            </a:r>
            <a:r>
              <a:rPr lang="en-US" sz="1200" b="1" dirty="0"/>
              <a:t>organization Z</a:t>
            </a:r>
            <a:endParaRPr lang="en-US" sz="1200" b="1" dirty="0">
              <a:solidFill>
                <a:srgbClr val="C00000"/>
              </a:solidFill>
            </a:endParaRPr>
          </a:p>
        </p:txBody>
      </p:sp>
      <p:sp>
        <p:nvSpPr>
          <p:cNvPr id="8" name="TextBox 7">
            <a:extLst>
              <a:ext uri="{FF2B5EF4-FFF2-40B4-BE49-F238E27FC236}">
                <a16:creationId xmlns:a16="http://schemas.microsoft.com/office/drawing/2014/main" id="{DFDE65CB-87BF-1037-B21F-D1A0F05126D1}"/>
              </a:ext>
            </a:extLst>
          </p:cNvPr>
          <p:cNvSpPr txBox="1"/>
          <p:nvPr/>
        </p:nvSpPr>
        <p:spPr>
          <a:xfrm>
            <a:off x="4106241" y="5827364"/>
            <a:ext cx="2641367" cy="276999"/>
          </a:xfrm>
          <a:prstGeom prst="rect">
            <a:avLst/>
          </a:prstGeom>
          <a:noFill/>
        </p:spPr>
        <p:txBody>
          <a:bodyPr wrap="square" rtlCol="0">
            <a:spAutoFit/>
          </a:bodyPr>
          <a:lstStyle/>
          <a:p>
            <a:pPr algn="ctr"/>
            <a:r>
              <a:rPr lang="en-US" sz="1200" dirty="0"/>
              <a:t>Channel for </a:t>
            </a:r>
            <a:r>
              <a:rPr lang="en-US" sz="1200" b="1" dirty="0"/>
              <a:t>organization n</a:t>
            </a:r>
            <a:endParaRPr lang="en-US" sz="1200" b="1" dirty="0">
              <a:solidFill>
                <a:srgbClr val="C00000"/>
              </a:solidFill>
            </a:endParaRPr>
          </a:p>
        </p:txBody>
      </p:sp>
      <p:sp>
        <p:nvSpPr>
          <p:cNvPr id="9" name="TextBox 8">
            <a:extLst>
              <a:ext uri="{FF2B5EF4-FFF2-40B4-BE49-F238E27FC236}">
                <a16:creationId xmlns:a16="http://schemas.microsoft.com/office/drawing/2014/main" id="{BF268D96-DD28-208E-F95D-6B0BAF1DF4EF}"/>
              </a:ext>
            </a:extLst>
          </p:cNvPr>
          <p:cNvSpPr txBox="1"/>
          <p:nvPr/>
        </p:nvSpPr>
        <p:spPr>
          <a:xfrm>
            <a:off x="2193370" y="4450254"/>
            <a:ext cx="1112679" cy="461665"/>
          </a:xfrm>
          <a:prstGeom prst="rect">
            <a:avLst/>
          </a:prstGeom>
          <a:noFill/>
        </p:spPr>
        <p:txBody>
          <a:bodyPr wrap="square" rtlCol="0">
            <a:spAutoFit/>
          </a:bodyPr>
          <a:lstStyle/>
          <a:p>
            <a:pPr algn="ctr"/>
            <a:r>
              <a:rPr lang="en-US" sz="1200" dirty="0"/>
              <a:t>Partner Events Namespace</a:t>
            </a:r>
          </a:p>
        </p:txBody>
      </p:sp>
      <p:cxnSp>
        <p:nvCxnSpPr>
          <p:cNvPr id="10" name="Straight Arrow Connector 9">
            <a:extLst>
              <a:ext uri="{FF2B5EF4-FFF2-40B4-BE49-F238E27FC236}">
                <a16:creationId xmlns:a16="http://schemas.microsoft.com/office/drawing/2014/main" id="{36229F11-2CE2-F14F-BA60-96F34FF6D4F2}"/>
              </a:ext>
            </a:extLst>
          </p:cNvPr>
          <p:cNvCxnSpPr>
            <a:cxnSpLocks/>
            <a:stCxn id="48" idx="3"/>
            <a:endCxn id="47" idx="1"/>
          </p:cNvCxnSpPr>
          <p:nvPr/>
        </p:nvCxnSpPr>
        <p:spPr>
          <a:xfrm flipV="1">
            <a:off x="5735091" y="2584664"/>
            <a:ext cx="2221896" cy="1027"/>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0FEF37F7-E444-78A8-E54D-96D81FED5DFB}"/>
              </a:ext>
            </a:extLst>
          </p:cNvPr>
          <p:cNvCxnSpPr>
            <a:cxnSpLocks/>
            <a:endCxn id="58" idx="1"/>
          </p:cNvCxnSpPr>
          <p:nvPr/>
        </p:nvCxnSpPr>
        <p:spPr>
          <a:xfrm flipV="1">
            <a:off x="8993248" y="2191157"/>
            <a:ext cx="1014596" cy="391809"/>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D983160E-B632-ED57-0154-61B41D964C16}"/>
              </a:ext>
            </a:extLst>
          </p:cNvPr>
          <p:cNvCxnSpPr>
            <a:cxnSpLocks/>
            <a:endCxn id="71" idx="1"/>
          </p:cNvCxnSpPr>
          <p:nvPr/>
        </p:nvCxnSpPr>
        <p:spPr>
          <a:xfrm>
            <a:off x="8993248" y="2582966"/>
            <a:ext cx="1022489" cy="161629"/>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417B780D-68E2-ADA6-36F1-F73060EC7E44}"/>
              </a:ext>
            </a:extLst>
          </p:cNvPr>
          <p:cNvCxnSpPr>
            <a:cxnSpLocks/>
            <a:stCxn id="49" idx="3"/>
            <a:endCxn id="52" idx="1"/>
          </p:cNvCxnSpPr>
          <p:nvPr/>
        </p:nvCxnSpPr>
        <p:spPr>
          <a:xfrm flipV="1">
            <a:off x="5690082" y="3734308"/>
            <a:ext cx="2296474" cy="2361"/>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FB2BE928-58DB-B9A0-E525-D1C5FED3454E}"/>
              </a:ext>
            </a:extLst>
          </p:cNvPr>
          <p:cNvCxnSpPr>
            <a:cxnSpLocks/>
            <a:stCxn id="50" idx="3"/>
            <a:endCxn id="53" idx="1"/>
          </p:cNvCxnSpPr>
          <p:nvPr/>
        </p:nvCxnSpPr>
        <p:spPr>
          <a:xfrm flipV="1">
            <a:off x="5701839" y="4851513"/>
            <a:ext cx="2235147" cy="11978"/>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9340ED6C-8679-186C-BE7D-0C7B60EB88A8}"/>
              </a:ext>
            </a:extLst>
          </p:cNvPr>
          <p:cNvCxnSpPr>
            <a:cxnSpLocks/>
            <a:stCxn id="51" idx="3"/>
            <a:endCxn id="54" idx="1"/>
          </p:cNvCxnSpPr>
          <p:nvPr/>
        </p:nvCxnSpPr>
        <p:spPr>
          <a:xfrm>
            <a:off x="5753697" y="6321291"/>
            <a:ext cx="2200619" cy="1765"/>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1847B1DD-695E-F4DA-CF7C-7F986E874040}"/>
              </a:ext>
            </a:extLst>
          </p:cNvPr>
          <p:cNvCxnSpPr>
            <a:cxnSpLocks/>
          </p:cNvCxnSpPr>
          <p:nvPr/>
        </p:nvCxnSpPr>
        <p:spPr>
          <a:xfrm flipV="1">
            <a:off x="8993248" y="3421031"/>
            <a:ext cx="979398" cy="318847"/>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D1F65E2-012C-7432-679A-8F7EDC4C07C7}"/>
              </a:ext>
            </a:extLst>
          </p:cNvPr>
          <p:cNvCxnSpPr>
            <a:cxnSpLocks/>
          </p:cNvCxnSpPr>
          <p:nvPr/>
        </p:nvCxnSpPr>
        <p:spPr>
          <a:xfrm>
            <a:off x="8993248" y="3739878"/>
            <a:ext cx="983596" cy="267310"/>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453BB8E6-D5DF-6373-5436-0478DB46F706}"/>
              </a:ext>
            </a:extLst>
          </p:cNvPr>
          <p:cNvCxnSpPr>
            <a:cxnSpLocks/>
          </p:cNvCxnSpPr>
          <p:nvPr/>
        </p:nvCxnSpPr>
        <p:spPr>
          <a:xfrm flipV="1">
            <a:off x="8993248" y="4538540"/>
            <a:ext cx="979398" cy="294971"/>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C10C6D89-8817-98B1-2C77-812244A8A0D5}"/>
              </a:ext>
            </a:extLst>
          </p:cNvPr>
          <p:cNvCxnSpPr>
            <a:cxnSpLocks/>
          </p:cNvCxnSpPr>
          <p:nvPr/>
        </p:nvCxnSpPr>
        <p:spPr>
          <a:xfrm>
            <a:off x="8993248" y="4833511"/>
            <a:ext cx="979397" cy="263424"/>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C55BC2FE-62EE-47DC-C97F-70D941464B18}"/>
              </a:ext>
            </a:extLst>
          </p:cNvPr>
          <p:cNvCxnSpPr>
            <a:cxnSpLocks/>
          </p:cNvCxnSpPr>
          <p:nvPr/>
        </p:nvCxnSpPr>
        <p:spPr>
          <a:xfrm flipV="1">
            <a:off x="8993248" y="5942028"/>
            <a:ext cx="971540" cy="378262"/>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5F8D3C9F-746A-21BE-BA8D-F706D0FA22FA}"/>
              </a:ext>
            </a:extLst>
          </p:cNvPr>
          <p:cNvCxnSpPr>
            <a:cxnSpLocks/>
          </p:cNvCxnSpPr>
          <p:nvPr/>
        </p:nvCxnSpPr>
        <p:spPr>
          <a:xfrm>
            <a:off x="8993248" y="6320290"/>
            <a:ext cx="971539" cy="180133"/>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C328A600-9F0D-886E-8D8A-E20C14EA1A86}"/>
              </a:ext>
            </a:extLst>
          </p:cNvPr>
          <p:cNvCxnSpPr>
            <a:cxnSpLocks/>
            <a:stCxn id="159" idx="3"/>
            <a:endCxn id="48" idx="1"/>
          </p:cNvCxnSpPr>
          <p:nvPr/>
        </p:nvCxnSpPr>
        <p:spPr>
          <a:xfrm flipV="1">
            <a:off x="3122790" y="2585691"/>
            <a:ext cx="1573369" cy="1517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49A27B-4139-B0BB-2F5E-4AD8FE14E993}"/>
              </a:ext>
            </a:extLst>
          </p:cNvPr>
          <p:cNvCxnSpPr>
            <a:cxnSpLocks/>
            <a:stCxn id="159" idx="3"/>
            <a:endCxn id="49" idx="1"/>
          </p:cNvCxnSpPr>
          <p:nvPr/>
        </p:nvCxnSpPr>
        <p:spPr>
          <a:xfrm flipV="1">
            <a:off x="3122790" y="3736669"/>
            <a:ext cx="1528360" cy="366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090D0C8-CD21-9F38-C161-8095AD119632}"/>
              </a:ext>
            </a:extLst>
          </p:cNvPr>
          <p:cNvCxnSpPr>
            <a:cxnSpLocks/>
            <a:stCxn id="159" idx="3"/>
            <a:endCxn id="50" idx="1"/>
          </p:cNvCxnSpPr>
          <p:nvPr/>
        </p:nvCxnSpPr>
        <p:spPr>
          <a:xfrm>
            <a:off x="3122790" y="4102786"/>
            <a:ext cx="1540117" cy="7607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E5312E0-B924-1543-13F5-E42DCCF9CFC0}"/>
              </a:ext>
            </a:extLst>
          </p:cNvPr>
          <p:cNvCxnSpPr>
            <a:cxnSpLocks/>
            <a:stCxn id="159" idx="3"/>
            <a:endCxn id="51" idx="1"/>
          </p:cNvCxnSpPr>
          <p:nvPr/>
        </p:nvCxnSpPr>
        <p:spPr>
          <a:xfrm>
            <a:off x="3122790" y="4102786"/>
            <a:ext cx="1591975" cy="22185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D4A7EF-26C5-8355-0915-47FA30270B95}"/>
              </a:ext>
            </a:extLst>
          </p:cNvPr>
          <p:cNvCxnSpPr>
            <a:cxnSpLocks/>
          </p:cNvCxnSpPr>
          <p:nvPr/>
        </p:nvCxnSpPr>
        <p:spPr>
          <a:xfrm>
            <a:off x="7178441" y="1947683"/>
            <a:ext cx="0" cy="4839342"/>
          </a:xfrm>
          <a:prstGeom prst="line">
            <a:avLst/>
          </a:prstGeom>
          <a:ln>
            <a:solidFill>
              <a:srgbClr val="FF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pic>
        <p:nvPicPr>
          <p:cNvPr id="27" name="Picture 2" descr="icon-saas - Powered by Battery">
            <a:extLst>
              <a:ext uri="{FF2B5EF4-FFF2-40B4-BE49-F238E27FC236}">
                <a16:creationId xmlns:a16="http://schemas.microsoft.com/office/drawing/2014/main" id="{DB80C444-D210-D8F0-72F0-4F1459141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93" y="3799922"/>
            <a:ext cx="889563" cy="59737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2EE02F28-33D2-454D-26BD-F02186A205CC}"/>
              </a:ext>
            </a:extLst>
          </p:cNvPr>
          <p:cNvCxnSpPr>
            <a:cxnSpLocks/>
            <a:stCxn id="27" idx="3"/>
          </p:cNvCxnSpPr>
          <p:nvPr/>
        </p:nvCxnSpPr>
        <p:spPr>
          <a:xfrm>
            <a:off x="1264556" y="4098608"/>
            <a:ext cx="6718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Open envelope">
            <a:extLst>
              <a:ext uri="{FF2B5EF4-FFF2-40B4-BE49-F238E27FC236}">
                <a16:creationId xmlns:a16="http://schemas.microsoft.com/office/drawing/2014/main" id="{F7D81256-6ECB-70B2-9255-6E38D4CE0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2575" y="3773630"/>
            <a:ext cx="312572" cy="312572"/>
          </a:xfrm>
          <a:prstGeom prst="rect">
            <a:avLst/>
          </a:prstGeom>
        </p:spPr>
      </p:pic>
      <p:sp>
        <p:nvSpPr>
          <p:cNvPr id="32" name="TextBox 31">
            <a:extLst>
              <a:ext uri="{FF2B5EF4-FFF2-40B4-BE49-F238E27FC236}">
                <a16:creationId xmlns:a16="http://schemas.microsoft.com/office/drawing/2014/main" id="{10785DEC-6365-1EB5-5D4A-4519D878A17F}"/>
              </a:ext>
            </a:extLst>
          </p:cNvPr>
          <p:cNvSpPr txBox="1"/>
          <p:nvPr/>
        </p:nvSpPr>
        <p:spPr>
          <a:xfrm>
            <a:off x="7847293" y="1320428"/>
            <a:ext cx="2703461" cy="400110"/>
          </a:xfrm>
          <a:prstGeom prst="rect">
            <a:avLst/>
          </a:prstGeom>
          <a:noFill/>
        </p:spPr>
        <p:txBody>
          <a:bodyPr wrap="square" rtlCol="0">
            <a:spAutoFit/>
          </a:bodyPr>
          <a:lstStyle/>
          <a:p>
            <a:r>
              <a:rPr lang="en-US" sz="2000" dirty="0"/>
              <a:t>Subscriber resources</a:t>
            </a:r>
          </a:p>
        </p:txBody>
      </p:sp>
      <p:sp>
        <p:nvSpPr>
          <p:cNvPr id="33" name="TextBox 32">
            <a:extLst>
              <a:ext uri="{FF2B5EF4-FFF2-40B4-BE49-F238E27FC236}">
                <a16:creationId xmlns:a16="http://schemas.microsoft.com/office/drawing/2014/main" id="{132023CC-216D-2D10-0BD7-188378E19FCC}"/>
              </a:ext>
            </a:extLst>
          </p:cNvPr>
          <p:cNvSpPr txBox="1"/>
          <p:nvPr/>
        </p:nvSpPr>
        <p:spPr>
          <a:xfrm>
            <a:off x="1515568" y="1325756"/>
            <a:ext cx="4904325" cy="400110"/>
          </a:xfrm>
          <a:prstGeom prst="rect">
            <a:avLst/>
          </a:prstGeom>
          <a:noFill/>
        </p:spPr>
        <p:txBody>
          <a:bodyPr wrap="square" rtlCol="0">
            <a:spAutoFit/>
          </a:bodyPr>
          <a:lstStyle/>
          <a:p>
            <a:r>
              <a:rPr lang="en-US" sz="2000" dirty="0"/>
              <a:t>Third-party publisher (partner) resources</a:t>
            </a:r>
          </a:p>
        </p:txBody>
      </p:sp>
      <p:cxnSp>
        <p:nvCxnSpPr>
          <p:cNvPr id="34" name="Straight Connector 33">
            <a:extLst>
              <a:ext uri="{FF2B5EF4-FFF2-40B4-BE49-F238E27FC236}">
                <a16:creationId xmlns:a16="http://schemas.microsoft.com/office/drawing/2014/main" id="{59C472DF-52F5-0999-2922-91410119220D}"/>
              </a:ext>
            </a:extLst>
          </p:cNvPr>
          <p:cNvCxnSpPr/>
          <p:nvPr/>
        </p:nvCxnSpPr>
        <p:spPr>
          <a:xfrm>
            <a:off x="7277496" y="3085217"/>
            <a:ext cx="34030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7E08A-34C6-E24D-B8D2-2785D9F44C7E}"/>
              </a:ext>
            </a:extLst>
          </p:cNvPr>
          <p:cNvCxnSpPr>
            <a:cxnSpLocks/>
          </p:cNvCxnSpPr>
          <p:nvPr/>
        </p:nvCxnSpPr>
        <p:spPr>
          <a:xfrm>
            <a:off x="7291710" y="4259331"/>
            <a:ext cx="34030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6BEF2D-3737-2D2F-7CEC-BE24E93876AD}"/>
              </a:ext>
            </a:extLst>
          </p:cNvPr>
          <p:cNvCxnSpPr>
            <a:cxnSpLocks/>
          </p:cNvCxnSpPr>
          <p:nvPr/>
        </p:nvCxnSpPr>
        <p:spPr>
          <a:xfrm>
            <a:off x="7382762" y="5533582"/>
            <a:ext cx="34030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80F3F7E-43AC-E45C-8E48-FB997D64D109}"/>
              </a:ext>
            </a:extLst>
          </p:cNvPr>
          <p:cNvSpPr/>
          <p:nvPr/>
        </p:nvSpPr>
        <p:spPr>
          <a:xfrm>
            <a:off x="10581662" y="2008241"/>
            <a:ext cx="244238" cy="90116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B26161CA-A6AF-F2C9-7031-C2FDDCC848F7}"/>
              </a:ext>
            </a:extLst>
          </p:cNvPr>
          <p:cNvSpPr txBox="1"/>
          <p:nvPr/>
        </p:nvSpPr>
        <p:spPr>
          <a:xfrm>
            <a:off x="10810662" y="2180884"/>
            <a:ext cx="1094360" cy="461665"/>
          </a:xfrm>
          <a:prstGeom prst="rect">
            <a:avLst/>
          </a:prstGeom>
          <a:noFill/>
        </p:spPr>
        <p:txBody>
          <a:bodyPr wrap="square" rtlCol="0">
            <a:spAutoFit/>
          </a:bodyPr>
          <a:lstStyle/>
          <a:p>
            <a:pPr algn="ctr"/>
            <a:r>
              <a:rPr lang="en-US" sz="1200" b="1" dirty="0"/>
              <a:t>organization X </a:t>
            </a:r>
            <a:r>
              <a:rPr lang="en-US" sz="1200" dirty="0"/>
              <a:t>resources</a:t>
            </a:r>
            <a:endParaRPr lang="en-US" sz="1200" dirty="0">
              <a:solidFill>
                <a:srgbClr val="C00000"/>
              </a:solidFill>
            </a:endParaRPr>
          </a:p>
        </p:txBody>
      </p:sp>
      <p:sp>
        <p:nvSpPr>
          <p:cNvPr id="39" name="Right Brace 38">
            <a:extLst>
              <a:ext uri="{FF2B5EF4-FFF2-40B4-BE49-F238E27FC236}">
                <a16:creationId xmlns:a16="http://schemas.microsoft.com/office/drawing/2014/main" id="{1CE02971-943C-7F2C-6769-1DDD843BE1C7}"/>
              </a:ext>
            </a:extLst>
          </p:cNvPr>
          <p:cNvSpPr/>
          <p:nvPr/>
        </p:nvSpPr>
        <p:spPr>
          <a:xfrm>
            <a:off x="10641858" y="3263435"/>
            <a:ext cx="244238" cy="90116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E76B39DF-BF50-C451-B1DA-429C5B81AA90}"/>
              </a:ext>
            </a:extLst>
          </p:cNvPr>
          <p:cNvSpPr txBox="1"/>
          <p:nvPr/>
        </p:nvSpPr>
        <p:spPr>
          <a:xfrm>
            <a:off x="10870858" y="3436078"/>
            <a:ext cx="1094360" cy="461665"/>
          </a:xfrm>
          <a:prstGeom prst="rect">
            <a:avLst/>
          </a:prstGeom>
          <a:noFill/>
        </p:spPr>
        <p:txBody>
          <a:bodyPr wrap="square" rtlCol="0">
            <a:spAutoFit/>
          </a:bodyPr>
          <a:lstStyle/>
          <a:p>
            <a:pPr algn="ctr"/>
            <a:r>
              <a:rPr lang="en-US" sz="1200" b="1" dirty="0"/>
              <a:t>organization y </a:t>
            </a:r>
            <a:r>
              <a:rPr lang="en-US" sz="1200" dirty="0"/>
              <a:t>resources</a:t>
            </a:r>
            <a:endParaRPr lang="en-US" sz="1200" dirty="0">
              <a:solidFill>
                <a:srgbClr val="C00000"/>
              </a:solidFill>
            </a:endParaRPr>
          </a:p>
        </p:txBody>
      </p:sp>
      <p:sp>
        <p:nvSpPr>
          <p:cNvPr id="41" name="TextBox 40">
            <a:extLst>
              <a:ext uri="{FF2B5EF4-FFF2-40B4-BE49-F238E27FC236}">
                <a16:creationId xmlns:a16="http://schemas.microsoft.com/office/drawing/2014/main" id="{230F781B-2581-5E21-6967-78F79B64BB76}"/>
              </a:ext>
            </a:extLst>
          </p:cNvPr>
          <p:cNvSpPr txBox="1"/>
          <p:nvPr/>
        </p:nvSpPr>
        <p:spPr>
          <a:xfrm>
            <a:off x="561110" y="5912991"/>
            <a:ext cx="3450209" cy="523220"/>
          </a:xfrm>
          <a:prstGeom prst="rect">
            <a:avLst/>
          </a:prstGeom>
          <a:noFill/>
        </p:spPr>
        <p:txBody>
          <a:bodyPr wrap="square" rtlCol="0">
            <a:spAutoFit/>
          </a:bodyPr>
          <a:lstStyle/>
          <a:p>
            <a:pPr marL="461963" indent="-461963"/>
            <a:r>
              <a:rPr lang="en-US" sz="1400" dirty="0"/>
              <a:t>Note: Partner topics are provisioned by partner.</a:t>
            </a:r>
          </a:p>
        </p:txBody>
      </p:sp>
      <p:sp>
        <p:nvSpPr>
          <p:cNvPr id="42" name="Right Brace 41">
            <a:extLst>
              <a:ext uri="{FF2B5EF4-FFF2-40B4-BE49-F238E27FC236}">
                <a16:creationId xmlns:a16="http://schemas.microsoft.com/office/drawing/2014/main" id="{8BB0FA8E-860B-97C9-EC2E-E51F0CEE560E}"/>
              </a:ext>
            </a:extLst>
          </p:cNvPr>
          <p:cNvSpPr/>
          <p:nvPr/>
        </p:nvSpPr>
        <p:spPr>
          <a:xfrm>
            <a:off x="10641858" y="4377415"/>
            <a:ext cx="244238" cy="90116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9B1A4406-4A41-5516-1917-26A5F0623731}"/>
              </a:ext>
            </a:extLst>
          </p:cNvPr>
          <p:cNvSpPr txBox="1"/>
          <p:nvPr/>
        </p:nvSpPr>
        <p:spPr>
          <a:xfrm>
            <a:off x="10870858" y="4550058"/>
            <a:ext cx="1094360" cy="461665"/>
          </a:xfrm>
          <a:prstGeom prst="rect">
            <a:avLst/>
          </a:prstGeom>
          <a:noFill/>
        </p:spPr>
        <p:txBody>
          <a:bodyPr wrap="square" rtlCol="0">
            <a:spAutoFit/>
          </a:bodyPr>
          <a:lstStyle/>
          <a:p>
            <a:pPr algn="ctr"/>
            <a:r>
              <a:rPr lang="en-US" sz="1200" b="1" dirty="0"/>
              <a:t>organization z </a:t>
            </a:r>
            <a:r>
              <a:rPr lang="en-US" sz="1200" dirty="0"/>
              <a:t>resources</a:t>
            </a:r>
            <a:endParaRPr lang="en-US" sz="1200" dirty="0">
              <a:solidFill>
                <a:srgbClr val="C00000"/>
              </a:solidFill>
            </a:endParaRPr>
          </a:p>
        </p:txBody>
      </p:sp>
      <p:sp>
        <p:nvSpPr>
          <p:cNvPr id="44" name="Right Brace 43">
            <a:extLst>
              <a:ext uri="{FF2B5EF4-FFF2-40B4-BE49-F238E27FC236}">
                <a16:creationId xmlns:a16="http://schemas.microsoft.com/office/drawing/2014/main" id="{52C18257-79BB-3188-51BB-DAE372284B1D}"/>
              </a:ext>
            </a:extLst>
          </p:cNvPr>
          <p:cNvSpPr/>
          <p:nvPr/>
        </p:nvSpPr>
        <p:spPr>
          <a:xfrm>
            <a:off x="10673936" y="5750303"/>
            <a:ext cx="244238" cy="90116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75694F37-F4AA-FA90-0308-54D5C63CB204}"/>
              </a:ext>
            </a:extLst>
          </p:cNvPr>
          <p:cNvSpPr txBox="1"/>
          <p:nvPr/>
        </p:nvSpPr>
        <p:spPr>
          <a:xfrm>
            <a:off x="10902936" y="5922946"/>
            <a:ext cx="1094360" cy="461665"/>
          </a:xfrm>
          <a:prstGeom prst="rect">
            <a:avLst/>
          </a:prstGeom>
          <a:noFill/>
        </p:spPr>
        <p:txBody>
          <a:bodyPr wrap="square" rtlCol="0">
            <a:spAutoFit/>
          </a:bodyPr>
          <a:lstStyle/>
          <a:p>
            <a:pPr algn="ctr"/>
            <a:r>
              <a:rPr lang="en-US" sz="1200" b="1" dirty="0"/>
              <a:t>organization n </a:t>
            </a:r>
            <a:r>
              <a:rPr lang="en-US" sz="1200" dirty="0"/>
              <a:t>resources</a:t>
            </a:r>
            <a:endParaRPr lang="en-US" sz="1200" dirty="0">
              <a:solidFill>
                <a:srgbClr val="C00000"/>
              </a:solidFill>
            </a:endParaRPr>
          </a:p>
        </p:txBody>
      </p:sp>
      <p:sp>
        <p:nvSpPr>
          <p:cNvPr id="46" name="TextBox 45">
            <a:extLst>
              <a:ext uri="{FF2B5EF4-FFF2-40B4-BE49-F238E27FC236}">
                <a16:creationId xmlns:a16="http://schemas.microsoft.com/office/drawing/2014/main" id="{F45D2116-A1F5-232A-B29F-0F15CF330299}"/>
              </a:ext>
            </a:extLst>
          </p:cNvPr>
          <p:cNvSpPr txBox="1"/>
          <p:nvPr/>
        </p:nvSpPr>
        <p:spPr>
          <a:xfrm>
            <a:off x="7336403" y="1947683"/>
            <a:ext cx="2341744" cy="276999"/>
          </a:xfrm>
          <a:prstGeom prst="rect">
            <a:avLst/>
          </a:prstGeom>
          <a:noFill/>
        </p:spPr>
        <p:txBody>
          <a:bodyPr wrap="square" rtlCol="0">
            <a:spAutoFit/>
          </a:bodyPr>
          <a:lstStyle/>
          <a:p>
            <a:pPr algn="ctr"/>
            <a:r>
              <a:rPr lang="en-US" sz="1200" dirty="0"/>
              <a:t>Partner Topics</a:t>
            </a:r>
          </a:p>
        </p:txBody>
      </p:sp>
      <p:sp>
        <p:nvSpPr>
          <p:cNvPr id="47" name="Cylinder 14">
            <a:extLst>
              <a:ext uri="{FF2B5EF4-FFF2-40B4-BE49-F238E27FC236}">
                <a16:creationId xmlns:a16="http://schemas.microsoft.com/office/drawing/2014/main" id="{D5DD75CE-11E3-EC63-05F8-8D1420667A70}"/>
              </a:ext>
            </a:extLst>
          </p:cNvPr>
          <p:cNvSpPr/>
          <p:nvPr/>
        </p:nvSpPr>
        <p:spPr>
          <a:xfrm rot="16200000">
            <a:off x="8270516" y="2065198"/>
            <a:ext cx="411873" cy="1038932"/>
          </a:xfrm>
          <a:prstGeom prst="can">
            <a:avLst/>
          </a:pr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400"/>
            <a:endParaRPr lang="en-US" sz="1800" dirty="0">
              <a:solidFill>
                <a:prstClr val="white"/>
              </a:solidFill>
              <a:latin typeface="Calibri" panose="020F0502020204030204"/>
            </a:endParaRPr>
          </a:p>
        </p:txBody>
      </p:sp>
      <p:sp>
        <p:nvSpPr>
          <p:cNvPr id="48" name="Cylinder 37">
            <a:extLst>
              <a:ext uri="{FF2B5EF4-FFF2-40B4-BE49-F238E27FC236}">
                <a16:creationId xmlns:a16="http://schemas.microsoft.com/office/drawing/2014/main" id="{83B4C8E4-6102-0F9F-4633-4ED9154AAC89}"/>
              </a:ext>
            </a:extLst>
          </p:cNvPr>
          <p:cNvSpPr/>
          <p:nvPr/>
        </p:nvSpPr>
        <p:spPr>
          <a:xfrm rot="16200000">
            <a:off x="5009688" y="2066225"/>
            <a:ext cx="411873" cy="1038932"/>
          </a:xfrm>
          <a:prstGeom prst="can">
            <a:avLst/>
          </a:prstGeom>
          <a:solidFill>
            <a:srgbClr val="5B9BD5">
              <a:lumMod val="75000"/>
            </a:srgbClr>
          </a:solidFill>
          <a:ln>
            <a:noFill/>
          </a:ln>
          <a:effectLst>
            <a:outerShdw blurRad="57150" dist="19050" dir="5400000" algn="ctr" rotWithShape="0">
              <a:srgbClr val="000000">
                <a:alpha val="63000"/>
              </a:srgbClr>
            </a:outerShdw>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 name="Cylinder 39">
            <a:extLst>
              <a:ext uri="{FF2B5EF4-FFF2-40B4-BE49-F238E27FC236}">
                <a16:creationId xmlns:a16="http://schemas.microsoft.com/office/drawing/2014/main" id="{E13A1267-359B-F457-13A4-8547FF3A1912}"/>
              </a:ext>
            </a:extLst>
          </p:cNvPr>
          <p:cNvSpPr/>
          <p:nvPr/>
        </p:nvSpPr>
        <p:spPr>
          <a:xfrm rot="16200000">
            <a:off x="4964679" y="3217203"/>
            <a:ext cx="411873" cy="1038932"/>
          </a:xfrm>
          <a:prstGeom prst="can">
            <a:avLst/>
          </a:prstGeom>
          <a:solidFill>
            <a:srgbClr val="5B9BD5">
              <a:lumMod val="75000"/>
            </a:srgbClr>
          </a:solidFill>
          <a:ln>
            <a:noFill/>
          </a:ln>
          <a:effectLst>
            <a:outerShdw blurRad="57150" dist="19050" dir="5400000" algn="ctr" rotWithShape="0">
              <a:srgbClr val="000000">
                <a:alpha val="63000"/>
              </a:srgbClr>
            </a:outerShdw>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0" name="Cylinder 43">
            <a:extLst>
              <a:ext uri="{FF2B5EF4-FFF2-40B4-BE49-F238E27FC236}">
                <a16:creationId xmlns:a16="http://schemas.microsoft.com/office/drawing/2014/main" id="{7B3D4A68-D79C-A0BB-509F-A5B8B985CF61}"/>
              </a:ext>
            </a:extLst>
          </p:cNvPr>
          <p:cNvSpPr/>
          <p:nvPr/>
        </p:nvSpPr>
        <p:spPr>
          <a:xfrm rot="16200000">
            <a:off x="4976436" y="4344025"/>
            <a:ext cx="411873" cy="1038932"/>
          </a:xfrm>
          <a:prstGeom prst="can">
            <a:avLst/>
          </a:prstGeom>
          <a:solidFill>
            <a:srgbClr val="5B9BD5">
              <a:lumMod val="75000"/>
            </a:srgbClr>
          </a:solidFill>
          <a:ln>
            <a:noFill/>
          </a:ln>
          <a:effectLst>
            <a:outerShdw blurRad="57150" dist="19050" dir="5400000" algn="ctr" rotWithShape="0">
              <a:srgbClr val="000000">
                <a:alpha val="63000"/>
              </a:srgbClr>
            </a:outerShdw>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1" name="Cylinder 44">
            <a:extLst>
              <a:ext uri="{FF2B5EF4-FFF2-40B4-BE49-F238E27FC236}">
                <a16:creationId xmlns:a16="http://schemas.microsoft.com/office/drawing/2014/main" id="{BCAA245A-6929-E5C6-83A5-1D28DE3E41D4}"/>
              </a:ext>
            </a:extLst>
          </p:cNvPr>
          <p:cNvSpPr/>
          <p:nvPr/>
        </p:nvSpPr>
        <p:spPr>
          <a:xfrm rot="16200000">
            <a:off x="5028294" y="5801825"/>
            <a:ext cx="411873" cy="1038932"/>
          </a:xfrm>
          <a:prstGeom prst="can">
            <a:avLst/>
          </a:prstGeom>
          <a:solidFill>
            <a:srgbClr val="5B9BD5">
              <a:lumMod val="75000"/>
            </a:srgbClr>
          </a:solidFill>
          <a:ln>
            <a:noFill/>
          </a:ln>
          <a:effectLst>
            <a:outerShdw blurRad="57150" dist="19050" dir="5400000" algn="ctr" rotWithShape="0">
              <a:srgbClr val="000000">
                <a:alpha val="63000"/>
              </a:srgbClr>
            </a:outerShdw>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2" name="Cylinder 45">
            <a:extLst>
              <a:ext uri="{FF2B5EF4-FFF2-40B4-BE49-F238E27FC236}">
                <a16:creationId xmlns:a16="http://schemas.microsoft.com/office/drawing/2014/main" id="{BE596EFF-DEA4-24DB-FA03-57432AE6975C}"/>
              </a:ext>
            </a:extLst>
          </p:cNvPr>
          <p:cNvSpPr/>
          <p:nvPr/>
        </p:nvSpPr>
        <p:spPr>
          <a:xfrm rot="16200000">
            <a:off x="8300085" y="3214842"/>
            <a:ext cx="411873" cy="1038932"/>
          </a:xfrm>
          <a:prstGeom prst="can">
            <a:avLst/>
          </a:pr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Cylinder 47">
            <a:extLst>
              <a:ext uri="{FF2B5EF4-FFF2-40B4-BE49-F238E27FC236}">
                <a16:creationId xmlns:a16="http://schemas.microsoft.com/office/drawing/2014/main" id="{18A0656C-B6B8-9A92-B218-725C33B4C983}"/>
              </a:ext>
            </a:extLst>
          </p:cNvPr>
          <p:cNvSpPr/>
          <p:nvPr/>
        </p:nvSpPr>
        <p:spPr>
          <a:xfrm rot="16200000">
            <a:off x="8250515" y="4332047"/>
            <a:ext cx="411873" cy="1038932"/>
          </a:xfrm>
          <a:prstGeom prst="can">
            <a:avLst/>
          </a:pr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Cylinder 48">
            <a:extLst>
              <a:ext uri="{FF2B5EF4-FFF2-40B4-BE49-F238E27FC236}">
                <a16:creationId xmlns:a16="http://schemas.microsoft.com/office/drawing/2014/main" id="{611B3FE1-D2E0-440C-B0A5-0310A29F2F16}"/>
              </a:ext>
            </a:extLst>
          </p:cNvPr>
          <p:cNvSpPr/>
          <p:nvPr/>
        </p:nvSpPr>
        <p:spPr>
          <a:xfrm rot="16200000">
            <a:off x="8267845" y="5803590"/>
            <a:ext cx="411873" cy="1038932"/>
          </a:xfrm>
          <a:prstGeom prst="can">
            <a:avLst/>
          </a:pr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5" name="Group 4">
            <a:extLst>
              <a:ext uri="{FF2B5EF4-FFF2-40B4-BE49-F238E27FC236}">
                <a16:creationId xmlns:a16="http://schemas.microsoft.com/office/drawing/2014/main" id="{C128D4AD-B394-C45C-9467-5E9937014EFC}"/>
              </a:ext>
            </a:extLst>
          </p:cNvPr>
          <p:cNvGrpSpPr>
            <a:grpSpLocks noChangeAspect="1"/>
          </p:cNvGrpSpPr>
          <p:nvPr/>
        </p:nvGrpSpPr>
        <p:grpSpPr bwMode="auto">
          <a:xfrm>
            <a:off x="9995982" y="2015762"/>
            <a:ext cx="548215" cy="345706"/>
            <a:chOff x="3625" y="2085"/>
            <a:chExt cx="647" cy="408"/>
          </a:xfrm>
          <a:solidFill>
            <a:schemeClr val="accent4"/>
          </a:solidFill>
        </p:grpSpPr>
        <p:sp>
          <p:nvSpPr>
            <p:cNvPr id="56" name="AutoShape 3">
              <a:extLst>
                <a:ext uri="{FF2B5EF4-FFF2-40B4-BE49-F238E27FC236}">
                  <a16:creationId xmlns:a16="http://schemas.microsoft.com/office/drawing/2014/main" id="{F25EA47E-B94A-9533-8462-7695E890BF2C}"/>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57" name="Rectangle 5">
              <a:extLst>
                <a:ext uri="{FF2B5EF4-FFF2-40B4-BE49-F238E27FC236}">
                  <a16:creationId xmlns:a16="http://schemas.microsoft.com/office/drawing/2014/main" id="{54129EC9-F31D-F928-A5F3-E584C7DAF400}"/>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58" name="Rectangle 6">
              <a:extLst>
                <a:ext uri="{FF2B5EF4-FFF2-40B4-BE49-F238E27FC236}">
                  <a16:creationId xmlns:a16="http://schemas.microsoft.com/office/drawing/2014/main" id="{EE83CF98-C9EB-8DE4-BA01-DA89536C8025}"/>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59" name="Line 7">
              <a:extLst>
                <a:ext uri="{FF2B5EF4-FFF2-40B4-BE49-F238E27FC236}">
                  <a16:creationId xmlns:a16="http://schemas.microsoft.com/office/drawing/2014/main" id="{D04D14C5-473D-A292-1BE5-583F1840B700}"/>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60" name="Oval 8">
              <a:extLst>
                <a:ext uri="{FF2B5EF4-FFF2-40B4-BE49-F238E27FC236}">
                  <a16:creationId xmlns:a16="http://schemas.microsoft.com/office/drawing/2014/main" id="{3B509F5D-A0A7-913C-795D-C18F9122EFB4}"/>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61" name="Line 9">
              <a:extLst>
                <a:ext uri="{FF2B5EF4-FFF2-40B4-BE49-F238E27FC236}">
                  <a16:creationId xmlns:a16="http://schemas.microsoft.com/office/drawing/2014/main" id="{1A4BE71D-FC89-E1E6-853B-94DAE4F46D5D}"/>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62" name="Oval 10">
              <a:extLst>
                <a:ext uri="{FF2B5EF4-FFF2-40B4-BE49-F238E27FC236}">
                  <a16:creationId xmlns:a16="http://schemas.microsoft.com/office/drawing/2014/main" id="{7CE0AB3E-4182-2548-563F-B97382FAED39}"/>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63" name="Line 11">
              <a:extLst>
                <a:ext uri="{FF2B5EF4-FFF2-40B4-BE49-F238E27FC236}">
                  <a16:creationId xmlns:a16="http://schemas.microsoft.com/office/drawing/2014/main" id="{44E63EDA-284A-5ABC-1F07-B54BB16584A7}"/>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64" name="Oval 12">
              <a:extLst>
                <a:ext uri="{FF2B5EF4-FFF2-40B4-BE49-F238E27FC236}">
                  <a16:creationId xmlns:a16="http://schemas.microsoft.com/office/drawing/2014/main" id="{8211A89F-FDFC-6B2B-BAB6-4DA20AA44056}"/>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65" name="Line 13">
              <a:extLst>
                <a:ext uri="{FF2B5EF4-FFF2-40B4-BE49-F238E27FC236}">
                  <a16:creationId xmlns:a16="http://schemas.microsoft.com/office/drawing/2014/main" id="{B25CFE11-7869-EE58-0AAF-A2647456B5B0}"/>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66" name="Oval 14">
              <a:extLst>
                <a:ext uri="{FF2B5EF4-FFF2-40B4-BE49-F238E27FC236}">
                  <a16:creationId xmlns:a16="http://schemas.microsoft.com/office/drawing/2014/main" id="{A266ECEF-3021-AEFD-020C-BF0A2E131965}"/>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67" name="Line 15">
              <a:extLst>
                <a:ext uri="{FF2B5EF4-FFF2-40B4-BE49-F238E27FC236}">
                  <a16:creationId xmlns:a16="http://schemas.microsoft.com/office/drawing/2014/main" id="{63E7EB53-EABF-1411-BFB7-923AF35B3315}"/>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68" name="Group 4">
            <a:extLst>
              <a:ext uri="{FF2B5EF4-FFF2-40B4-BE49-F238E27FC236}">
                <a16:creationId xmlns:a16="http://schemas.microsoft.com/office/drawing/2014/main" id="{40486EB2-BC75-02DF-E2AF-0B31937FE46A}"/>
              </a:ext>
            </a:extLst>
          </p:cNvPr>
          <p:cNvGrpSpPr>
            <a:grpSpLocks noChangeAspect="1"/>
          </p:cNvGrpSpPr>
          <p:nvPr/>
        </p:nvGrpSpPr>
        <p:grpSpPr bwMode="auto">
          <a:xfrm>
            <a:off x="10003875" y="2569200"/>
            <a:ext cx="548215" cy="345706"/>
            <a:chOff x="3625" y="2085"/>
            <a:chExt cx="647" cy="408"/>
          </a:xfrm>
          <a:solidFill>
            <a:schemeClr val="accent4"/>
          </a:solidFill>
        </p:grpSpPr>
        <p:sp>
          <p:nvSpPr>
            <p:cNvPr id="69" name="AutoShape 3">
              <a:extLst>
                <a:ext uri="{FF2B5EF4-FFF2-40B4-BE49-F238E27FC236}">
                  <a16:creationId xmlns:a16="http://schemas.microsoft.com/office/drawing/2014/main" id="{79AA8770-6887-90F1-82DA-834E124747A7}"/>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0" name="Rectangle 5">
              <a:extLst>
                <a:ext uri="{FF2B5EF4-FFF2-40B4-BE49-F238E27FC236}">
                  <a16:creationId xmlns:a16="http://schemas.microsoft.com/office/drawing/2014/main" id="{19C05054-0F0E-377D-6B03-2D73C55D18B1}"/>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1" name="Rectangle 6">
              <a:extLst>
                <a:ext uri="{FF2B5EF4-FFF2-40B4-BE49-F238E27FC236}">
                  <a16:creationId xmlns:a16="http://schemas.microsoft.com/office/drawing/2014/main" id="{81B62DF6-F5C0-BFD3-E231-52424F057A78}"/>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2" name="Line 7">
              <a:extLst>
                <a:ext uri="{FF2B5EF4-FFF2-40B4-BE49-F238E27FC236}">
                  <a16:creationId xmlns:a16="http://schemas.microsoft.com/office/drawing/2014/main" id="{CBEB07F1-F0EF-BF52-B64E-B8D3915197A4}"/>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3" name="Oval 8">
              <a:extLst>
                <a:ext uri="{FF2B5EF4-FFF2-40B4-BE49-F238E27FC236}">
                  <a16:creationId xmlns:a16="http://schemas.microsoft.com/office/drawing/2014/main" id="{C0BD6AD4-7BD0-CD65-5AD8-BAAC53627F1A}"/>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4" name="Line 9">
              <a:extLst>
                <a:ext uri="{FF2B5EF4-FFF2-40B4-BE49-F238E27FC236}">
                  <a16:creationId xmlns:a16="http://schemas.microsoft.com/office/drawing/2014/main" id="{94CD549A-6582-7C87-B9E8-9486451C09E2}"/>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5" name="Oval 10">
              <a:extLst>
                <a:ext uri="{FF2B5EF4-FFF2-40B4-BE49-F238E27FC236}">
                  <a16:creationId xmlns:a16="http://schemas.microsoft.com/office/drawing/2014/main" id="{EFF5E176-0F61-5D9A-0EBB-7D05E2067449}"/>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6" name="Line 11">
              <a:extLst>
                <a:ext uri="{FF2B5EF4-FFF2-40B4-BE49-F238E27FC236}">
                  <a16:creationId xmlns:a16="http://schemas.microsoft.com/office/drawing/2014/main" id="{6E895C5B-6A1F-A71A-432F-105F22386F02}"/>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7" name="Oval 12">
              <a:extLst>
                <a:ext uri="{FF2B5EF4-FFF2-40B4-BE49-F238E27FC236}">
                  <a16:creationId xmlns:a16="http://schemas.microsoft.com/office/drawing/2014/main" id="{0CEDC497-118D-D4B3-3F53-441FCB0D489D}"/>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8" name="Line 13">
              <a:extLst>
                <a:ext uri="{FF2B5EF4-FFF2-40B4-BE49-F238E27FC236}">
                  <a16:creationId xmlns:a16="http://schemas.microsoft.com/office/drawing/2014/main" id="{F77B6C3C-CD39-C6A6-3987-01930BB96124}"/>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9" name="Oval 14">
              <a:extLst>
                <a:ext uri="{FF2B5EF4-FFF2-40B4-BE49-F238E27FC236}">
                  <a16:creationId xmlns:a16="http://schemas.microsoft.com/office/drawing/2014/main" id="{B221E545-EDA3-040E-F359-D00B6ADAFF12}"/>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80" name="Line 15">
              <a:extLst>
                <a:ext uri="{FF2B5EF4-FFF2-40B4-BE49-F238E27FC236}">
                  <a16:creationId xmlns:a16="http://schemas.microsoft.com/office/drawing/2014/main" id="{C66632F6-6D7A-2D56-AC65-EEB3379CC542}"/>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81" name="Group 4">
            <a:extLst>
              <a:ext uri="{FF2B5EF4-FFF2-40B4-BE49-F238E27FC236}">
                <a16:creationId xmlns:a16="http://schemas.microsoft.com/office/drawing/2014/main" id="{2FB6E28C-BC35-4DE7-A1FB-FCFF9015E2EB}"/>
              </a:ext>
            </a:extLst>
          </p:cNvPr>
          <p:cNvGrpSpPr>
            <a:grpSpLocks noChangeAspect="1"/>
          </p:cNvGrpSpPr>
          <p:nvPr/>
        </p:nvGrpSpPr>
        <p:grpSpPr bwMode="auto">
          <a:xfrm>
            <a:off x="9993967" y="3245254"/>
            <a:ext cx="548215" cy="345706"/>
            <a:chOff x="3625" y="2085"/>
            <a:chExt cx="647" cy="408"/>
          </a:xfrm>
          <a:solidFill>
            <a:schemeClr val="accent4"/>
          </a:solidFill>
        </p:grpSpPr>
        <p:sp>
          <p:nvSpPr>
            <p:cNvPr id="82" name="AutoShape 3">
              <a:extLst>
                <a:ext uri="{FF2B5EF4-FFF2-40B4-BE49-F238E27FC236}">
                  <a16:creationId xmlns:a16="http://schemas.microsoft.com/office/drawing/2014/main" id="{46EAD6BD-180B-206E-55D6-ACE243C59ECF}"/>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83" name="Rectangle 5">
              <a:extLst>
                <a:ext uri="{FF2B5EF4-FFF2-40B4-BE49-F238E27FC236}">
                  <a16:creationId xmlns:a16="http://schemas.microsoft.com/office/drawing/2014/main" id="{EEBC89E3-704D-3F94-7D4D-507994C04FB6}"/>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84" name="Rectangle 6">
              <a:extLst>
                <a:ext uri="{FF2B5EF4-FFF2-40B4-BE49-F238E27FC236}">
                  <a16:creationId xmlns:a16="http://schemas.microsoft.com/office/drawing/2014/main" id="{B1D6B8E7-83A5-1444-4A1E-40DCF75C192C}"/>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85" name="Line 7">
              <a:extLst>
                <a:ext uri="{FF2B5EF4-FFF2-40B4-BE49-F238E27FC236}">
                  <a16:creationId xmlns:a16="http://schemas.microsoft.com/office/drawing/2014/main" id="{D3345A35-F67B-B2E0-2CF3-831B27563B18}"/>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86" name="Oval 8">
              <a:extLst>
                <a:ext uri="{FF2B5EF4-FFF2-40B4-BE49-F238E27FC236}">
                  <a16:creationId xmlns:a16="http://schemas.microsoft.com/office/drawing/2014/main" id="{44D29FEF-DF20-1C61-C3F1-F861D9CD8E7F}"/>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87" name="Line 9">
              <a:extLst>
                <a:ext uri="{FF2B5EF4-FFF2-40B4-BE49-F238E27FC236}">
                  <a16:creationId xmlns:a16="http://schemas.microsoft.com/office/drawing/2014/main" id="{2DE40A14-B4CE-0832-1172-39E9B6515B14}"/>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88" name="Oval 10">
              <a:extLst>
                <a:ext uri="{FF2B5EF4-FFF2-40B4-BE49-F238E27FC236}">
                  <a16:creationId xmlns:a16="http://schemas.microsoft.com/office/drawing/2014/main" id="{85E6B813-E650-E231-2994-CC8D5329BDAD}"/>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89" name="Line 11">
              <a:extLst>
                <a:ext uri="{FF2B5EF4-FFF2-40B4-BE49-F238E27FC236}">
                  <a16:creationId xmlns:a16="http://schemas.microsoft.com/office/drawing/2014/main" id="{C0640C1E-7BBE-B4E4-7D6E-5ACED54256FE}"/>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90" name="Oval 12">
              <a:extLst>
                <a:ext uri="{FF2B5EF4-FFF2-40B4-BE49-F238E27FC236}">
                  <a16:creationId xmlns:a16="http://schemas.microsoft.com/office/drawing/2014/main" id="{2B086535-2164-2716-B375-51DADCF9C401}"/>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91" name="Line 13">
              <a:extLst>
                <a:ext uri="{FF2B5EF4-FFF2-40B4-BE49-F238E27FC236}">
                  <a16:creationId xmlns:a16="http://schemas.microsoft.com/office/drawing/2014/main" id="{6455A9C3-EEA8-E075-D048-D0351BA1E7AE}"/>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92" name="Oval 14">
              <a:extLst>
                <a:ext uri="{FF2B5EF4-FFF2-40B4-BE49-F238E27FC236}">
                  <a16:creationId xmlns:a16="http://schemas.microsoft.com/office/drawing/2014/main" id="{1E7B4CA2-0CEA-3CD0-250F-979A26DE6DE1}"/>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93" name="Line 15">
              <a:extLst>
                <a:ext uri="{FF2B5EF4-FFF2-40B4-BE49-F238E27FC236}">
                  <a16:creationId xmlns:a16="http://schemas.microsoft.com/office/drawing/2014/main" id="{68A4D71E-BA17-140E-899C-397B720958F7}"/>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94" name="Group 4">
            <a:extLst>
              <a:ext uri="{FF2B5EF4-FFF2-40B4-BE49-F238E27FC236}">
                <a16:creationId xmlns:a16="http://schemas.microsoft.com/office/drawing/2014/main" id="{A07B48F3-7704-17C9-09DA-8F362D8E3C17}"/>
              </a:ext>
            </a:extLst>
          </p:cNvPr>
          <p:cNvGrpSpPr>
            <a:grpSpLocks noChangeAspect="1"/>
          </p:cNvGrpSpPr>
          <p:nvPr/>
        </p:nvGrpSpPr>
        <p:grpSpPr bwMode="auto">
          <a:xfrm>
            <a:off x="10001860" y="3798692"/>
            <a:ext cx="548215" cy="345706"/>
            <a:chOff x="3625" y="2085"/>
            <a:chExt cx="647" cy="408"/>
          </a:xfrm>
          <a:solidFill>
            <a:schemeClr val="accent4"/>
          </a:solidFill>
        </p:grpSpPr>
        <p:sp>
          <p:nvSpPr>
            <p:cNvPr id="95" name="AutoShape 3">
              <a:extLst>
                <a:ext uri="{FF2B5EF4-FFF2-40B4-BE49-F238E27FC236}">
                  <a16:creationId xmlns:a16="http://schemas.microsoft.com/office/drawing/2014/main" id="{1A113336-0DFD-6B79-A6D7-FBB4D9702C67}"/>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96" name="Rectangle 5">
              <a:extLst>
                <a:ext uri="{FF2B5EF4-FFF2-40B4-BE49-F238E27FC236}">
                  <a16:creationId xmlns:a16="http://schemas.microsoft.com/office/drawing/2014/main" id="{BD60FEF1-E482-22B4-6F50-5C7DBCB0805A}"/>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97" name="Rectangle 6">
              <a:extLst>
                <a:ext uri="{FF2B5EF4-FFF2-40B4-BE49-F238E27FC236}">
                  <a16:creationId xmlns:a16="http://schemas.microsoft.com/office/drawing/2014/main" id="{09194FCB-E0CF-A3B8-63DB-A19B4EF8A898}"/>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98" name="Line 7">
              <a:extLst>
                <a:ext uri="{FF2B5EF4-FFF2-40B4-BE49-F238E27FC236}">
                  <a16:creationId xmlns:a16="http://schemas.microsoft.com/office/drawing/2014/main" id="{936B0E4D-D83F-1D1A-3004-987BF39E0F8A}"/>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99" name="Oval 8">
              <a:extLst>
                <a:ext uri="{FF2B5EF4-FFF2-40B4-BE49-F238E27FC236}">
                  <a16:creationId xmlns:a16="http://schemas.microsoft.com/office/drawing/2014/main" id="{FFA1062A-E278-7194-109D-6F2984666D35}"/>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00" name="Line 9">
              <a:extLst>
                <a:ext uri="{FF2B5EF4-FFF2-40B4-BE49-F238E27FC236}">
                  <a16:creationId xmlns:a16="http://schemas.microsoft.com/office/drawing/2014/main" id="{55BD3C22-32F1-DC13-9AB9-8620BF2E6392}"/>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01" name="Oval 10">
              <a:extLst>
                <a:ext uri="{FF2B5EF4-FFF2-40B4-BE49-F238E27FC236}">
                  <a16:creationId xmlns:a16="http://schemas.microsoft.com/office/drawing/2014/main" id="{15403CB2-A80A-9765-0203-AACA6CFE7757}"/>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02" name="Line 11">
              <a:extLst>
                <a:ext uri="{FF2B5EF4-FFF2-40B4-BE49-F238E27FC236}">
                  <a16:creationId xmlns:a16="http://schemas.microsoft.com/office/drawing/2014/main" id="{C7FEF49D-5936-DF60-1AEF-ADF45DEF5327}"/>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03" name="Oval 12">
              <a:extLst>
                <a:ext uri="{FF2B5EF4-FFF2-40B4-BE49-F238E27FC236}">
                  <a16:creationId xmlns:a16="http://schemas.microsoft.com/office/drawing/2014/main" id="{8453A112-A373-4DB8-FCFE-B02FA80DC48E}"/>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04" name="Line 13">
              <a:extLst>
                <a:ext uri="{FF2B5EF4-FFF2-40B4-BE49-F238E27FC236}">
                  <a16:creationId xmlns:a16="http://schemas.microsoft.com/office/drawing/2014/main" id="{8A7F6B09-5891-A600-D37A-44525432E3C6}"/>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05" name="Oval 14">
              <a:extLst>
                <a:ext uri="{FF2B5EF4-FFF2-40B4-BE49-F238E27FC236}">
                  <a16:creationId xmlns:a16="http://schemas.microsoft.com/office/drawing/2014/main" id="{9CAB3A69-885B-B693-EA03-E8851D74D243}"/>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06" name="Line 15">
              <a:extLst>
                <a:ext uri="{FF2B5EF4-FFF2-40B4-BE49-F238E27FC236}">
                  <a16:creationId xmlns:a16="http://schemas.microsoft.com/office/drawing/2014/main" id="{1FE091ED-FE2F-F775-0B0E-DC1C3FC9E703}"/>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107" name="Group 4">
            <a:extLst>
              <a:ext uri="{FF2B5EF4-FFF2-40B4-BE49-F238E27FC236}">
                <a16:creationId xmlns:a16="http://schemas.microsoft.com/office/drawing/2014/main" id="{C7F45C66-9380-3856-AE08-E5175C1BBE88}"/>
              </a:ext>
            </a:extLst>
          </p:cNvPr>
          <p:cNvGrpSpPr>
            <a:grpSpLocks noChangeAspect="1"/>
          </p:cNvGrpSpPr>
          <p:nvPr/>
        </p:nvGrpSpPr>
        <p:grpSpPr bwMode="auto">
          <a:xfrm>
            <a:off x="9981731" y="4401740"/>
            <a:ext cx="548215" cy="345706"/>
            <a:chOff x="3625" y="2085"/>
            <a:chExt cx="647" cy="408"/>
          </a:xfrm>
          <a:solidFill>
            <a:schemeClr val="accent4"/>
          </a:solidFill>
        </p:grpSpPr>
        <p:sp>
          <p:nvSpPr>
            <p:cNvPr id="108" name="AutoShape 3">
              <a:extLst>
                <a:ext uri="{FF2B5EF4-FFF2-40B4-BE49-F238E27FC236}">
                  <a16:creationId xmlns:a16="http://schemas.microsoft.com/office/drawing/2014/main" id="{D81B2A55-FAD7-A3E0-596A-AF6079CBA99D}"/>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09" name="Rectangle 5">
              <a:extLst>
                <a:ext uri="{FF2B5EF4-FFF2-40B4-BE49-F238E27FC236}">
                  <a16:creationId xmlns:a16="http://schemas.microsoft.com/office/drawing/2014/main" id="{03CAFD41-AB07-EAF0-044B-397FEC667E4C}"/>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10" name="Rectangle 6">
              <a:extLst>
                <a:ext uri="{FF2B5EF4-FFF2-40B4-BE49-F238E27FC236}">
                  <a16:creationId xmlns:a16="http://schemas.microsoft.com/office/drawing/2014/main" id="{F3F64C0C-CFE9-5241-D25D-A86AE078436D}"/>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11" name="Line 7">
              <a:extLst>
                <a:ext uri="{FF2B5EF4-FFF2-40B4-BE49-F238E27FC236}">
                  <a16:creationId xmlns:a16="http://schemas.microsoft.com/office/drawing/2014/main" id="{59A739B2-8E75-A9D0-1D5C-61DC88442113}"/>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12" name="Oval 8">
              <a:extLst>
                <a:ext uri="{FF2B5EF4-FFF2-40B4-BE49-F238E27FC236}">
                  <a16:creationId xmlns:a16="http://schemas.microsoft.com/office/drawing/2014/main" id="{1CFFF3A9-6799-CA0F-F608-0AB527863A35}"/>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13" name="Line 9">
              <a:extLst>
                <a:ext uri="{FF2B5EF4-FFF2-40B4-BE49-F238E27FC236}">
                  <a16:creationId xmlns:a16="http://schemas.microsoft.com/office/drawing/2014/main" id="{F3057808-7156-4537-F8FD-D6B9867A429C}"/>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14" name="Oval 10">
              <a:extLst>
                <a:ext uri="{FF2B5EF4-FFF2-40B4-BE49-F238E27FC236}">
                  <a16:creationId xmlns:a16="http://schemas.microsoft.com/office/drawing/2014/main" id="{41759CD7-FB42-96E0-E239-37C274793305}"/>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15" name="Line 11">
              <a:extLst>
                <a:ext uri="{FF2B5EF4-FFF2-40B4-BE49-F238E27FC236}">
                  <a16:creationId xmlns:a16="http://schemas.microsoft.com/office/drawing/2014/main" id="{CB8FBD16-2759-419A-E1A9-E1B40A169846}"/>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16" name="Oval 12">
              <a:extLst>
                <a:ext uri="{FF2B5EF4-FFF2-40B4-BE49-F238E27FC236}">
                  <a16:creationId xmlns:a16="http://schemas.microsoft.com/office/drawing/2014/main" id="{0A124733-12BF-5F62-30EB-BF3A26AF7510}"/>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17" name="Line 13">
              <a:extLst>
                <a:ext uri="{FF2B5EF4-FFF2-40B4-BE49-F238E27FC236}">
                  <a16:creationId xmlns:a16="http://schemas.microsoft.com/office/drawing/2014/main" id="{023A176B-D522-6E44-3884-AFC79F8FF9A4}"/>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18" name="Oval 14">
              <a:extLst>
                <a:ext uri="{FF2B5EF4-FFF2-40B4-BE49-F238E27FC236}">
                  <a16:creationId xmlns:a16="http://schemas.microsoft.com/office/drawing/2014/main" id="{F2550961-A44C-F7D0-0FBE-954266441126}"/>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19" name="Line 15">
              <a:extLst>
                <a:ext uri="{FF2B5EF4-FFF2-40B4-BE49-F238E27FC236}">
                  <a16:creationId xmlns:a16="http://schemas.microsoft.com/office/drawing/2014/main" id="{F4855267-552C-221F-3840-19AC2A0AF8CA}"/>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120" name="Group 4">
            <a:extLst>
              <a:ext uri="{FF2B5EF4-FFF2-40B4-BE49-F238E27FC236}">
                <a16:creationId xmlns:a16="http://schemas.microsoft.com/office/drawing/2014/main" id="{9CDAAC9D-7708-FA2B-D034-87CB8C31788D}"/>
              </a:ext>
            </a:extLst>
          </p:cNvPr>
          <p:cNvGrpSpPr>
            <a:grpSpLocks noChangeAspect="1"/>
          </p:cNvGrpSpPr>
          <p:nvPr/>
        </p:nvGrpSpPr>
        <p:grpSpPr bwMode="auto">
          <a:xfrm>
            <a:off x="9989624" y="4955178"/>
            <a:ext cx="548215" cy="345706"/>
            <a:chOff x="3625" y="2085"/>
            <a:chExt cx="647" cy="408"/>
          </a:xfrm>
          <a:solidFill>
            <a:schemeClr val="accent4"/>
          </a:solidFill>
        </p:grpSpPr>
        <p:sp>
          <p:nvSpPr>
            <p:cNvPr id="121" name="AutoShape 3">
              <a:extLst>
                <a:ext uri="{FF2B5EF4-FFF2-40B4-BE49-F238E27FC236}">
                  <a16:creationId xmlns:a16="http://schemas.microsoft.com/office/drawing/2014/main" id="{E180A46A-01BD-146B-FF3F-35B5270A3DBB}"/>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22" name="Rectangle 5">
              <a:extLst>
                <a:ext uri="{FF2B5EF4-FFF2-40B4-BE49-F238E27FC236}">
                  <a16:creationId xmlns:a16="http://schemas.microsoft.com/office/drawing/2014/main" id="{7A8068BF-426C-8C9B-BDBB-650CCF5393D0}"/>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23" name="Rectangle 6">
              <a:extLst>
                <a:ext uri="{FF2B5EF4-FFF2-40B4-BE49-F238E27FC236}">
                  <a16:creationId xmlns:a16="http://schemas.microsoft.com/office/drawing/2014/main" id="{AFCDA91C-0DC7-F8D5-B28C-307725BDA32C}"/>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24" name="Line 7">
              <a:extLst>
                <a:ext uri="{FF2B5EF4-FFF2-40B4-BE49-F238E27FC236}">
                  <a16:creationId xmlns:a16="http://schemas.microsoft.com/office/drawing/2014/main" id="{DEFFC2F8-9E48-65FE-9AFA-2BB0F83C2F68}"/>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25" name="Oval 8">
              <a:extLst>
                <a:ext uri="{FF2B5EF4-FFF2-40B4-BE49-F238E27FC236}">
                  <a16:creationId xmlns:a16="http://schemas.microsoft.com/office/drawing/2014/main" id="{D7F73ADB-15DA-5E33-2AB0-4B415394359D}"/>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26" name="Line 9">
              <a:extLst>
                <a:ext uri="{FF2B5EF4-FFF2-40B4-BE49-F238E27FC236}">
                  <a16:creationId xmlns:a16="http://schemas.microsoft.com/office/drawing/2014/main" id="{5F386968-5BE8-8695-9505-7F71DDA8C81F}"/>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27" name="Oval 10">
              <a:extLst>
                <a:ext uri="{FF2B5EF4-FFF2-40B4-BE49-F238E27FC236}">
                  <a16:creationId xmlns:a16="http://schemas.microsoft.com/office/drawing/2014/main" id="{DB8D3EAC-3445-F92A-9436-2C9B3D518BFA}"/>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28" name="Line 11">
              <a:extLst>
                <a:ext uri="{FF2B5EF4-FFF2-40B4-BE49-F238E27FC236}">
                  <a16:creationId xmlns:a16="http://schemas.microsoft.com/office/drawing/2014/main" id="{86D9351C-25DD-2BAA-728C-AC78A406C001}"/>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29" name="Oval 12">
              <a:extLst>
                <a:ext uri="{FF2B5EF4-FFF2-40B4-BE49-F238E27FC236}">
                  <a16:creationId xmlns:a16="http://schemas.microsoft.com/office/drawing/2014/main" id="{41D19D80-6BE4-E07D-8F07-F727610B1915}"/>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0" name="Line 13">
              <a:extLst>
                <a:ext uri="{FF2B5EF4-FFF2-40B4-BE49-F238E27FC236}">
                  <a16:creationId xmlns:a16="http://schemas.microsoft.com/office/drawing/2014/main" id="{204E21B2-C803-FDBC-3FD0-456D23D6DE07}"/>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1" name="Oval 14">
              <a:extLst>
                <a:ext uri="{FF2B5EF4-FFF2-40B4-BE49-F238E27FC236}">
                  <a16:creationId xmlns:a16="http://schemas.microsoft.com/office/drawing/2014/main" id="{3908928E-3E91-1C3A-B0CF-8BFD9564D513}"/>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2" name="Line 15">
              <a:extLst>
                <a:ext uri="{FF2B5EF4-FFF2-40B4-BE49-F238E27FC236}">
                  <a16:creationId xmlns:a16="http://schemas.microsoft.com/office/drawing/2014/main" id="{BCFCA1C9-80B8-799C-48B2-1E1DC28980CC}"/>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133" name="Group 4">
            <a:extLst>
              <a:ext uri="{FF2B5EF4-FFF2-40B4-BE49-F238E27FC236}">
                <a16:creationId xmlns:a16="http://schemas.microsoft.com/office/drawing/2014/main" id="{31653955-FAAA-564B-47B3-CD9FE7754F7D}"/>
              </a:ext>
            </a:extLst>
          </p:cNvPr>
          <p:cNvGrpSpPr>
            <a:grpSpLocks noChangeAspect="1"/>
          </p:cNvGrpSpPr>
          <p:nvPr/>
        </p:nvGrpSpPr>
        <p:grpSpPr bwMode="auto">
          <a:xfrm>
            <a:off x="9994646" y="5760402"/>
            <a:ext cx="548215" cy="345706"/>
            <a:chOff x="3625" y="2085"/>
            <a:chExt cx="647" cy="408"/>
          </a:xfrm>
          <a:solidFill>
            <a:schemeClr val="accent4"/>
          </a:solidFill>
        </p:grpSpPr>
        <p:sp>
          <p:nvSpPr>
            <p:cNvPr id="134" name="AutoShape 3">
              <a:extLst>
                <a:ext uri="{FF2B5EF4-FFF2-40B4-BE49-F238E27FC236}">
                  <a16:creationId xmlns:a16="http://schemas.microsoft.com/office/drawing/2014/main" id="{BAA71615-58EA-C340-1B0B-8D5E766065C0}"/>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5" name="Rectangle 5">
              <a:extLst>
                <a:ext uri="{FF2B5EF4-FFF2-40B4-BE49-F238E27FC236}">
                  <a16:creationId xmlns:a16="http://schemas.microsoft.com/office/drawing/2014/main" id="{E1CCB2A2-34E5-DEAC-ADFB-773DBFF51BB3}"/>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6" name="Rectangle 6">
              <a:extLst>
                <a:ext uri="{FF2B5EF4-FFF2-40B4-BE49-F238E27FC236}">
                  <a16:creationId xmlns:a16="http://schemas.microsoft.com/office/drawing/2014/main" id="{7D9D0EED-4634-8BA8-9B5C-7DFC11F35395}"/>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7" name="Line 7">
              <a:extLst>
                <a:ext uri="{FF2B5EF4-FFF2-40B4-BE49-F238E27FC236}">
                  <a16:creationId xmlns:a16="http://schemas.microsoft.com/office/drawing/2014/main" id="{69704F18-1280-C519-9DAC-4B3A72AD16F1}"/>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8" name="Oval 8">
              <a:extLst>
                <a:ext uri="{FF2B5EF4-FFF2-40B4-BE49-F238E27FC236}">
                  <a16:creationId xmlns:a16="http://schemas.microsoft.com/office/drawing/2014/main" id="{9B71AC7A-C6B8-4068-ACF5-3D173A519AA4}"/>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9" name="Line 9">
              <a:extLst>
                <a:ext uri="{FF2B5EF4-FFF2-40B4-BE49-F238E27FC236}">
                  <a16:creationId xmlns:a16="http://schemas.microsoft.com/office/drawing/2014/main" id="{43199AEF-83E6-1E6F-D984-9E5BA3AE9BA2}"/>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0" name="Oval 10">
              <a:extLst>
                <a:ext uri="{FF2B5EF4-FFF2-40B4-BE49-F238E27FC236}">
                  <a16:creationId xmlns:a16="http://schemas.microsoft.com/office/drawing/2014/main" id="{3299E728-A2F5-75D3-532E-F74489A992BE}"/>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1" name="Line 11">
              <a:extLst>
                <a:ext uri="{FF2B5EF4-FFF2-40B4-BE49-F238E27FC236}">
                  <a16:creationId xmlns:a16="http://schemas.microsoft.com/office/drawing/2014/main" id="{B4309945-3E09-AAEC-360A-77865546F11A}"/>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2" name="Oval 12">
              <a:extLst>
                <a:ext uri="{FF2B5EF4-FFF2-40B4-BE49-F238E27FC236}">
                  <a16:creationId xmlns:a16="http://schemas.microsoft.com/office/drawing/2014/main" id="{24F4FF7F-105F-A0B4-F62C-E8571CCE71AF}"/>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3" name="Line 13">
              <a:extLst>
                <a:ext uri="{FF2B5EF4-FFF2-40B4-BE49-F238E27FC236}">
                  <a16:creationId xmlns:a16="http://schemas.microsoft.com/office/drawing/2014/main" id="{810DE722-A98A-4AE7-1C01-CC6DDBCBD2FA}"/>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4" name="Oval 14">
              <a:extLst>
                <a:ext uri="{FF2B5EF4-FFF2-40B4-BE49-F238E27FC236}">
                  <a16:creationId xmlns:a16="http://schemas.microsoft.com/office/drawing/2014/main" id="{67FB4FAF-7889-00E3-B901-7412ED51FF26}"/>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5" name="Line 15">
              <a:extLst>
                <a:ext uri="{FF2B5EF4-FFF2-40B4-BE49-F238E27FC236}">
                  <a16:creationId xmlns:a16="http://schemas.microsoft.com/office/drawing/2014/main" id="{EAD380BF-5312-4FD7-020F-D9F0D80E7F27}"/>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grpSp>
        <p:nvGrpSpPr>
          <p:cNvPr id="146" name="Group 4">
            <a:extLst>
              <a:ext uri="{FF2B5EF4-FFF2-40B4-BE49-F238E27FC236}">
                <a16:creationId xmlns:a16="http://schemas.microsoft.com/office/drawing/2014/main" id="{47598FAF-A6CD-EC4D-8A83-7B78EC2AD3F5}"/>
              </a:ext>
            </a:extLst>
          </p:cNvPr>
          <p:cNvGrpSpPr>
            <a:grpSpLocks noChangeAspect="1"/>
          </p:cNvGrpSpPr>
          <p:nvPr/>
        </p:nvGrpSpPr>
        <p:grpSpPr bwMode="auto">
          <a:xfrm>
            <a:off x="10002539" y="6313840"/>
            <a:ext cx="548215" cy="345706"/>
            <a:chOff x="3625" y="2085"/>
            <a:chExt cx="647" cy="408"/>
          </a:xfrm>
          <a:solidFill>
            <a:schemeClr val="accent4"/>
          </a:solidFill>
        </p:grpSpPr>
        <p:sp>
          <p:nvSpPr>
            <p:cNvPr id="147" name="AutoShape 3">
              <a:extLst>
                <a:ext uri="{FF2B5EF4-FFF2-40B4-BE49-F238E27FC236}">
                  <a16:creationId xmlns:a16="http://schemas.microsoft.com/office/drawing/2014/main" id="{B109AD24-07DF-C65F-B35F-94E63B717324}"/>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8" name="Rectangle 5">
              <a:extLst>
                <a:ext uri="{FF2B5EF4-FFF2-40B4-BE49-F238E27FC236}">
                  <a16:creationId xmlns:a16="http://schemas.microsoft.com/office/drawing/2014/main" id="{7D62C5E2-6196-D39B-6092-5BDB859619E1}"/>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9" name="Rectangle 6">
              <a:extLst>
                <a:ext uri="{FF2B5EF4-FFF2-40B4-BE49-F238E27FC236}">
                  <a16:creationId xmlns:a16="http://schemas.microsoft.com/office/drawing/2014/main" id="{6521434B-33BA-5908-0B10-33A6A5DA5C75}"/>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50" name="Line 7">
              <a:extLst>
                <a:ext uri="{FF2B5EF4-FFF2-40B4-BE49-F238E27FC236}">
                  <a16:creationId xmlns:a16="http://schemas.microsoft.com/office/drawing/2014/main" id="{BC58D38B-8D09-0D67-40D8-FEAA0DC09536}"/>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51" name="Oval 8">
              <a:extLst>
                <a:ext uri="{FF2B5EF4-FFF2-40B4-BE49-F238E27FC236}">
                  <a16:creationId xmlns:a16="http://schemas.microsoft.com/office/drawing/2014/main" id="{95211422-BCBC-4734-9CAD-A6985F666DB1}"/>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52" name="Line 9">
              <a:extLst>
                <a:ext uri="{FF2B5EF4-FFF2-40B4-BE49-F238E27FC236}">
                  <a16:creationId xmlns:a16="http://schemas.microsoft.com/office/drawing/2014/main" id="{A2670DDF-20CD-272E-7BE4-6B226A454A5B}"/>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53" name="Oval 10">
              <a:extLst>
                <a:ext uri="{FF2B5EF4-FFF2-40B4-BE49-F238E27FC236}">
                  <a16:creationId xmlns:a16="http://schemas.microsoft.com/office/drawing/2014/main" id="{29D6ACEB-FB78-4DF0-870A-583B6784E630}"/>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54" name="Line 11">
              <a:extLst>
                <a:ext uri="{FF2B5EF4-FFF2-40B4-BE49-F238E27FC236}">
                  <a16:creationId xmlns:a16="http://schemas.microsoft.com/office/drawing/2014/main" id="{12E5AD09-45AC-B676-5745-E852D2E6C603}"/>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55" name="Oval 12">
              <a:extLst>
                <a:ext uri="{FF2B5EF4-FFF2-40B4-BE49-F238E27FC236}">
                  <a16:creationId xmlns:a16="http://schemas.microsoft.com/office/drawing/2014/main" id="{0D732B4D-CD39-ACD4-81EA-156F2394FE4E}"/>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56" name="Line 13">
              <a:extLst>
                <a:ext uri="{FF2B5EF4-FFF2-40B4-BE49-F238E27FC236}">
                  <a16:creationId xmlns:a16="http://schemas.microsoft.com/office/drawing/2014/main" id="{E1022CD3-CD9D-8D71-6466-93F7D685428C}"/>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57" name="Oval 14">
              <a:extLst>
                <a:ext uri="{FF2B5EF4-FFF2-40B4-BE49-F238E27FC236}">
                  <a16:creationId xmlns:a16="http://schemas.microsoft.com/office/drawing/2014/main" id="{292EDCDC-22C6-F620-F1F5-3F896D41B8F6}"/>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58" name="Line 15">
              <a:extLst>
                <a:ext uri="{FF2B5EF4-FFF2-40B4-BE49-F238E27FC236}">
                  <a16:creationId xmlns:a16="http://schemas.microsoft.com/office/drawing/2014/main" id="{B704A7B7-C648-D997-5DC1-F4F5BCC33E2D}"/>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pic>
        <p:nvPicPr>
          <p:cNvPr id="159" name="Graphic 158">
            <a:extLst>
              <a:ext uri="{FF2B5EF4-FFF2-40B4-BE49-F238E27FC236}">
                <a16:creationId xmlns:a16="http://schemas.microsoft.com/office/drawing/2014/main" id="{5FC0A7B1-C9C6-B521-75D1-677274A623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9733" y="3701257"/>
            <a:ext cx="803057" cy="803057"/>
          </a:xfrm>
          <a:prstGeom prst="rect">
            <a:avLst/>
          </a:prstGeom>
          <a:effectLst>
            <a:outerShdw blurRad="50800" dist="38100" dir="5400000" algn="t" rotWithShape="0">
              <a:prstClr val="black">
                <a:alpha val="40000"/>
              </a:prstClr>
            </a:outerShdw>
          </a:effectLst>
        </p:spPr>
      </p:pic>
      <p:cxnSp>
        <p:nvCxnSpPr>
          <p:cNvPr id="160" name="Straight Connector 159">
            <a:extLst>
              <a:ext uri="{FF2B5EF4-FFF2-40B4-BE49-F238E27FC236}">
                <a16:creationId xmlns:a16="http://schemas.microsoft.com/office/drawing/2014/main" id="{225DC572-A44B-0006-A566-A9C34A81F2F5}"/>
              </a:ext>
            </a:extLst>
          </p:cNvPr>
          <p:cNvCxnSpPr>
            <a:stCxn id="159" idx="1"/>
          </p:cNvCxnSpPr>
          <p:nvPr/>
        </p:nvCxnSpPr>
        <p:spPr>
          <a:xfrm flipH="1" flipV="1">
            <a:off x="1972638" y="4098643"/>
            <a:ext cx="347095" cy="4143"/>
          </a:xfrm>
          <a:prstGeom prst="line">
            <a:avLst/>
          </a:prstGeom>
          <a:ln>
            <a:solidFill>
              <a:schemeClr val="accent2">
                <a:lumMod val="75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3846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zure Active Directory | Microsoft Azure">
            <a:extLst>
              <a:ext uri="{FF2B5EF4-FFF2-40B4-BE49-F238E27FC236}">
                <a16:creationId xmlns:a16="http://schemas.microsoft.com/office/drawing/2014/main" id="{BAC77011-99F6-AC4E-ACBD-DCABAAF66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614" y="2864986"/>
            <a:ext cx="887351" cy="887351"/>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Man in glasses wearing turtleneck">
            <a:extLst>
              <a:ext uri="{FF2B5EF4-FFF2-40B4-BE49-F238E27FC236}">
                <a16:creationId xmlns:a16="http://schemas.microsoft.com/office/drawing/2014/main" id="{E51306D2-54B6-8683-2E62-9F7CBDF79F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8419" y="2918251"/>
            <a:ext cx="586878" cy="789696"/>
          </a:xfrm>
          <a:prstGeom prst="rect">
            <a:avLst/>
          </a:prstGeom>
        </p:spPr>
      </p:pic>
      <p:cxnSp>
        <p:nvCxnSpPr>
          <p:cNvPr id="7" name="Straight Arrow Connector 6">
            <a:extLst>
              <a:ext uri="{FF2B5EF4-FFF2-40B4-BE49-F238E27FC236}">
                <a16:creationId xmlns:a16="http://schemas.microsoft.com/office/drawing/2014/main" id="{71316D78-CAF2-6294-66C5-503FCDCB1791}"/>
              </a:ext>
            </a:extLst>
          </p:cNvPr>
          <p:cNvCxnSpPr>
            <a:cxnSpLocks/>
            <a:stCxn id="6" idx="3"/>
            <a:endCxn id="4" idx="1"/>
          </p:cNvCxnSpPr>
          <p:nvPr/>
        </p:nvCxnSpPr>
        <p:spPr>
          <a:xfrm flipV="1">
            <a:off x="2055297" y="3308662"/>
            <a:ext cx="749317" cy="4437"/>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0598F31A-EDF2-389A-F821-8E9B94299F4D}"/>
              </a:ext>
            </a:extLst>
          </p:cNvPr>
          <p:cNvSpPr txBox="1"/>
          <p:nvPr/>
        </p:nvSpPr>
        <p:spPr>
          <a:xfrm>
            <a:off x="4183073" y="3674183"/>
            <a:ext cx="13562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MS Graph API</a:t>
            </a:r>
          </a:p>
        </p:txBody>
      </p:sp>
      <p:cxnSp>
        <p:nvCxnSpPr>
          <p:cNvPr id="16" name="Straight Arrow Connector 15">
            <a:extLst>
              <a:ext uri="{FF2B5EF4-FFF2-40B4-BE49-F238E27FC236}">
                <a16:creationId xmlns:a16="http://schemas.microsoft.com/office/drawing/2014/main" id="{EAC93590-3227-F64E-AD11-8CF531FAB82A}"/>
              </a:ext>
            </a:extLst>
          </p:cNvPr>
          <p:cNvCxnSpPr>
            <a:cxnSpLocks/>
            <a:stCxn id="4" idx="3"/>
            <a:endCxn id="18" idx="1"/>
          </p:cNvCxnSpPr>
          <p:nvPr/>
        </p:nvCxnSpPr>
        <p:spPr>
          <a:xfrm flipV="1">
            <a:off x="3691965" y="3307369"/>
            <a:ext cx="791076" cy="1293"/>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2" descr="Microsoft Graph API | Drupal.org">
            <a:extLst>
              <a:ext uri="{FF2B5EF4-FFF2-40B4-BE49-F238E27FC236}">
                <a16:creationId xmlns:a16="http://schemas.microsoft.com/office/drawing/2014/main" id="{10D5F1D1-9ECE-89DF-357D-92FA32D1C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3041" y="2988441"/>
            <a:ext cx="735518" cy="637855"/>
          </a:xfrm>
          <a:prstGeom prst="rect">
            <a:avLst/>
          </a:prstGeom>
          <a:noFill/>
          <a:extLst>
            <a:ext uri="{909E8E84-426E-40DD-AFC4-6F175D3DCCD1}">
              <a14:hiddenFill xmlns:a14="http://schemas.microsoft.com/office/drawing/2010/main">
                <a:solidFill>
                  <a:srgbClr val="FFFFFF"/>
                </a:solidFill>
              </a14:hiddenFill>
            </a:ext>
          </a:extLst>
        </p:spPr>
      </p:pic>
      <p:sp>
        <p:nvSpPr>
          <p:cNvPr id="24" name="Cylinder 23">
            <a:extLst>
              <a:ext uri="{FF2B5EF4-FFF2-40B4-BE49-F238E27FC236}">
                <a16:creationId xmlns:a16="http://schemas.microsoft.com/office/drawing/2014/main" id="{D5132D98-DDAB-E5CA-F8D9-0F20B3ED6AB4}"/>
              </a:ext>
            </a:extLst>
          </p:cNvPr>
          <p:cNvSpPr/>
          <p:nvPr/>
        </p:nvSpPr>
        <p:spPr>
          <a:xfrm rot="16200000">
            <a:off x="6745988" y="2932070"/>
            <a:ext cx="242085" cy="764527"/>
          </a:xfrm>
          <a:prstGeom prst="can">
            <a:avLst/>
          </a:pr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400"/>
            <a:endParaRPr lang="en-US" sz="1800">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B90D2976-B6D5-12DD-F848-A46760CD0CFB}"/>
              </a:ext>
            </a:extLst>
          </p:cNvPr>
          <p:cNvCxnSpPr>
            <a:cxnSpLocks/>
          </p:cNvCxnSpPr>
          <p:nvPr/>
        </p:nvCxnSpPr>
        <p:spPr>
          <a:xfrm>
            <a:off x="5949986" y="2118870"/>
            <a:ext cx="0" cy="3014851"/>
          </a:xfrm>
          <a:prstGeom prst="line">
            <a:avLst/>
          </a:prstGeom>
          <a:noFill/>
          <a:ln w="22225" cap="flat" cmpd="sng" algn="ctr">
            <a:solidFill>
              <a:srgbClr val="EA428A"/>
            </a:solidFill>
            <a:prstDash val="solid"/>
            <a:miter lim="800000"/>
          </a:ln>
          <a:effectLst/>
        </p:spPr>
      </p:cxnSp>
      <p:cxnSp>
        <p:nvCxnSpPr>
          <p:cNvPr id="26" name="Straight Arrow Connector 25">
            <a:extLst>
              <a:ext uri="{FF2B5EF4-FFF2-40B4-BE49-F238E27FC236}">
                <a16:creationId xmlns:a16="http://schemas.microsoft.com/office/drawing/2014/main" id="{C44D4877-B3BF-45A0-0EC0-1184EEEA6003}"/>
              </a:ext>
            </a:extLst>
          </p:cNvPr>
          <p:cNvCxnSpPr>
            <a:cxnSpLocks/>
            <a:stCxn id="18" idx="3"/>
            <a:endCxn id="24" idx="1"/>
          </p:cNvCxnSpPr>
          <p:nvPr/>
        </p:nvCxnSpPr>
        <p:spPr>
          <a:xfrm>
            <a:off x="5218559" y="3307369"/>
            <a:ext cx="1266208" cy="6964"/>
          </a:xfrm>
          <a:prstGeom prst="straightConnector1">
            <a:avLst/>
          </a:prstGeom>
          <a:noFill/>
          <a:ln w="19050" cap="flat" cmpd="sng" algn="ctr">
            <a:solidFill>
              <a:schemeClr val="tx1"/>
            </a:solidFill>
            <a:prstDash val="solid"/>
            <a:round/>
            <a:headEnd type="none" w="med" len="med"/>
            <a:tailEnd type="arrow" w="med" len="med"/>
          </a:ln>
          <a:effectLst/>
        </p:spPr>
      </p:cxnSp>
      <p:sp>
        <p:nvSpPr>
          <p:cNvPr id="28" name="TextBox 27">
            <a:extLst>
              <a:ext uri="{FF2B5EF4-FFF2-40B4-BE49-F238E27FC236}">
                <a16:creationId xmlns:a16="http://schemas.microsoft.com/office/drawing/2014/main" id="{56CF79E4-AAF6-6340-53D6-31E7DCD5D26D}"/>
              </a:ext>
            </a:extLst>
          </p:cNvPr>
          <p:cNvSpPr txBox="1"/>
          <p:nvPr/>
        </p:nvSpPr>
        <p:spPr>
          <a:xfrm>
            <a:off x="6221491" y="3470536"/>
            <a:ext cx="13562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rPr>
              <a:t>Partner Topic</a:t>
            </a:r>
          </a:p>
        </p:txBody>
      </p:sp>
      <p:cxnSp>
        <p:nvCxnSpPr>
          <p:cNvPr id="42" name="Straight Arrow Connector 41">
            <a:extLst>
              <a:ext uri="{FF2B5EF4-FFF2-40B4-BE49-F238E27FC236}">
                <a16:creationId xmlns:a16="http://schemas.microsoft.com/office/drawing/2014/main" id="{EE460275-E4E6-3DEA-B570-C5FA5A92ED9E}"/>
              </a:ext>
            </a:extLst>
          </p:cNvPr>
          <p:cNvCxnSpPr>
            <a:cxnSpLocks/>
            <a:stCxn id="24" idx="3"/>
            <a:endCxn id="134" idx="1"/>
          </p:cNvCxnSpPr>
          <p:nvPr/>
        </p:nvCxnSpPr>
        <p:spPr>
          <a:xfrm>
            <a:off x="7249294" y="3314333"/>
            <a:ext cx="892665" cy="2697"/>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20ACC072-7ADC-0461-DF2C-6608A08F8324}"/>
              </a:ext>
            </a:extLst>
          </p:cNvPr>
          <p:cNvSpPr txBox="1"/>
          <p:nvPr/>
        </p:nvSpPr>
        <p:spPr>
          <a:xfrm>
            <a:off x="7688970" y="3519519"/>
            <a:ext cx="135629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Event subscription</a:t>
            </a:r>
          </a:p>
        </p:txBody>
      </p:sp>
      <p:pic>
        <p:nvPicPr>
          <p:cNvPr id="47" name="Graphic 46" descr="Inbox outline">
            <a:extLst>
              <a:ext uri="{FF2B5EF4-FFF2-40B4-BE49-F238E27FC236}">
                <a16:creationId xmlns:a16="http://schemas.microsoft.com/office/drawing/2014/main" id="{BECEEBA2-6E01-D26E-BDFB-19B47B2D97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11947" y="2856066"/>
            <a:ext cx="326001" cy="326001"/>
          </a:xfrm>
          <a:prstGeom prst="rect">
            <a:avLst/>
          </a:prstGeom>
        </p:spPr>
      </p:pic>
      <p:pic>
        <p:nvPicPr>
          <p:cNvPr id="48" name="Graphic 47" descr="Octopus outline">
            <a:extLst>
              <a:ext uri="{FF2B5EF4-FFF2-40B4-BE49-F238E27FC236}">
                <a16:creationId xmlns:a16="http://schemas.microsoft.com/office/drawing/2014/main" id="{DCA5F311-CAF2-15A8-3A22-CDE7A16100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28739" y="2824811"/>
            <a:ext cx="276799" cy="276799"/>
          </a:xfrm>
          <a:prstGeom prst="rect">
            <a:avLst/>
          </a:prstGeom>
        </p:spPr>
      </p:pic>
      <p:pic>
        <p:nvPicPr>
          <p:cNvPr id="49" name="Graphic 48" descr="Event Grid logo.">
            <a:extLst>
              <a:ext uri="{FF2B5EF4-FFF2-40B4-BE49-F238E27FC236}">
                <a16:creationId xmlns:a16="http://schemas.microsoft.com/office/drawing/2014/main" id="{40D6B6C2-80C5-9705-1859-1A7DF086FB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62" y="4466273"/>
            <a:ext cx="438767" cy="438767"/>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51" name="TextBox 50">
            <a:extLst>
              <a:ext uri="{FF2B5EF4-FFF2-40B4-BE49-F238E27FC236}">
                <a16:creationId xmlns:a16="http://schemas.microsoft.com/office/drawing/2014/main" id="{9E6D588B-DB0C-0780-9330-AC6B50E2DA6D}"/>
              </a:ext>
            </a:extLst>
          </p:cNvPr>
          <p:cNvSpPr txBox="1"/>
          <p:nvPr/>
        </p:nvSpPr>
        <p:spPr>
          <a:xfrm>
            <a:off x="1162568" y="3716851"/>
            <a:ext cx="124678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Azure AD Admin</a:t>
            </a:r>
          </a:p>
        </p:txBody>
      </p:sp>
      <p:grpSp>
        <p:nvGrpSpPr>
          <p:cNvPr id="131" name="Group 4">
            <a:extLst>
              <a:ext uri="{FF2B5EF4-FFF2-40B4-BE49-F238E27FC236}">
                <a16:creationId xmlns:a16="http://schemas.microsoft.com/office/drawing/2014/main" id="{B2662010-1444-EE5B-2722-29C182F995EC}"/>
              </a:ext>
            </a:extLst>
          </p:cNvPr>
          <p:cNvGrpSpPr>
            <a:grpSpLocks noChangeAspect="1"/>
          </p:cNvGrpSpPr>
          <p:nvPr/>
        </p:nvGrpSpPr>
        <p:grpSpPr bwMode="auto">
          <a:xfrm>
            <a:off x="8131372" y="3160487"/>
            <a:ext cx="489291" cy="308548"/>
            <a:chOff x="3625" y="2085"/>
            <a:chExt cx="647" cy="408"/>
          </a:xfrm>
          <a:solidFill>
            <a:schemeClr val="accent4"/>
          </a:solidFill>
        </p:grpSpPr>
        <p:sp>
          <p:nvSpPr>
            <p:cNvPr id="132" name="AutoShape 3">
              <a:extLst>
                <a:ext uri="{FF2B5EF4-FFF2-40B4-BE49-F238E27FC236}">
                  <a16:creationId xmlns:a16="http://schemas.microsoft.com/office/drawing/2014/main" id="{57E6A834-8220-560B-CF4B-5A72136AA1F2}"/>
                </a:ext>
              </a:extLst>
            </p:cNvPr>
            <p:cNvSpPr>
              <a:spLocks noChangeAspect="1" noChangeArrowheads="1" noTextEdit="1"/>
            </p:cNvSpPr>
            <p:nvPr/>
          </p:nvSpPr>
          <p:spPr bwMode="auto">
            <a:xfrm>
              <a:off x="3625" y="2085"/>
              <a:ext cx="647" cy="408"/>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3" name="Rectangle 5">
              <a:extLst>
                <a:ext uri="{FF2B5EF4-FFF2-40B4-BE49-F238E27FC236}">
                  <a16:creationId xmlns:a16="http://schemas.microsoft.com/office/drawing/2014/main" id="{C3A76B0D-7623-C24C-D107-3DC0A1425897}"/>
                </a:ext>
              </a:extLst>
            </p:cNvPr>
            <p:cNvSpPr>
              <a:spLocks noChangeArrowheads="1"/>
            </p:cNvSpPr>
            <p:nvPr/>
          </p:nvSpPr>
          <p:spPr bwMode="auto">
            <a:xfrm>
              <a:off x="3639" y="2099"/>
              <a:ext cx="625" cy="386"/>
            </a:xfrm>
            <a:prstGeom prst="rect">
              <a:avLst/>
            </a:prstGeom>
            <a:grpFill/>
            <a:ln>
              <a:noFill/>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4" name="Rectangle 6">
              <a:extLst>
                <a:ext uri="{FF2B5EF4-FFF2-40B4-BE49-F238E27FC236}">
                  <a16:creationId xmlns:a16="http://schemas.microsoft.com/office/drawing/2014/main" id="{0E3BA7F2-7CD4-4B16-27CA-93AE93DAA43A}"/>
                </a:ext>
              </a:extLst>
            </p:cNvPr>
            <p:cNvSpPr>
              <a:spLocks noChangeArrowheads="1"/>
            </p:cNvSpPr>
            <p:nvPr/>
          </p:nvSpPr>
          <p:spPr bwMode="auto">
            <a:xfrm>
              <a:off x="3639" y="2099"/>
              <a:ext cx="625" cy="386"/>
            </a:xfrm>
            <a:prstGeom prst="rect">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5" name="Line 7">
              <a:extLst>
                <a:ext uri="{FF2B5EF4-FFF2-40B4-BE49-F238E27FC236}">
                  <a16:creationId xmlns:a16="http://schemas.microsoft.com/office/drawing/2014/main" id="{1F6A94F9-C1FA-071F-EA54-CA52EFD4AF21}"/>
                </a:ext>
              </a:extLst>
            </p:cNvPr>
            <p:cNvSpPr>
              <a:spLocks noChangeShapeType="1"/>
            </p:cNvSpPr>
            <p:nvPr/>
          </p:nvSpPr>
          <p:spPr bwMode="auto">
            <a:xfrm>
              <a:off x="3687"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6" name="Oval 8">
              <a:extLst>
                <a:ext uri="{FF2B5EF4-FFF2-40B4-BE49-F238E27FC236}">
                  <a16:creationId xmlns:a16="http://schemas.microsoft.com/office/drawing/2014/main" id="{3123872C-9DEF-FC83-78AD-F43999ED85D4}"/>
                </a:ext>
              </a:extLst>
            </p:cNvPr>
            <p:cNvSpPr>
              <a:spLocks noChangeArrowheads="1"/>
            </p:cNvSpPr>
            <p:nvPr/>
          </p:nvSpPr>
          <p:spPr bwMode="auto">
            <a:xfrm>
              <a:off x="3781"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7" name="Line 9">
              <a:extLst>
                <a:ext uri="{FF2B5EF4-FFF2-40B4-BE49-F238E27FC236}">
                  <a16:creationId xmlns:a16="http://schemas.microsoft.com/office/drawing/2014/main" id="{A2D41375-57FC-5292-FBE5-7102D9D99236}"/>
                </a:ext>
              </a:extLst>
            </p:cNvPr>
            <p:cNvSpPr>
              <a:spLocks noChangeShapeType="1"/>
            </p:cNvSpPr>
            <p:nvPr/>
          </p:nvSpPr>
          <p:spPr bwMode="auto">
            <a:xfrm>
              <a:off x="4096" y="2171"/>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8" name="Oval 10">
              <a:extLst>
                <a:ext uri="{FF2B5EF4-FFF2-40B4-BE49-F238E27FC236}">
                  <a16:creationId xmlns:a16="http://schemas.microsoft.com/office/drawing/2014/main" id="{E42FC51C-EBC0-0770-576D-F0BC59E452D5}"/>
                </a:ext>
              </a:extLst>
            </p:cNvPr>
            <p:cNvSpPr>
              <a:spLocks noChangeArrowheads="1"/>
            </p:cNvSpPr>
            <p:nvPr/>
          </p:nvSpPr>
          <p:spPr bwMode="auto">
            <a:xfrm>
              <a:off x="4070" y="2145"/>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39" name="Line 11">
              <a:extLst>
                <a:ext uri="{FF2B5EF4-FFF2-40B4-BE49-F238E27FC236}">
                  <a16:creationId xmlns:a16="http://schemas.microsoft.com/office/drawing/2014/main" id="{3D618F9B-B757-BA57-02EB-C1B12C63A427}"/>
                </a:ext>
              </a:extLst>
            </p:cNvPr>
            <p:cNvSpPr>
              <a:spLocks noChangeShapeType="1"/>
            </p:cNvSpPr>
            <p:nvPr/>
          </p:nvSpPr>
          <p:spPr bwMode="auto">
            <a:xfrm>
              <a:off x="4096" y="2292"/>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0" name="Oval 12">
              <a:extLst>
                <a:ext uri="{FF2B5EF4-FFF2-40B4-BE49-F238E27FC236}">
                  <a16:creationId xmlns:a16="http://schemas.microsoft.com/office/drawing/2014/main" id="{4F5C0B06-6044-E58E-9293-F92545C58A7F}"/>
                </a:ext>
              </a:extLst>
            </p:cNvPr>
            <p:cNvSpPr>
              <a:spLocks noChangeArrowheads="1"/>
            </p:cNvSpPr>
            <p:nvPr/>
          </p:nvSpPr>
          <p:spPr bwMode="auto">
            <a:xfrm>
              <a:off x="4070" y="2266"/>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1" name="Line 13">
              <a:extLst>
                <a:ext uri="{FF2B5EF4-FFF2-40B4-BE49-F238E27FC236}">
                  <a16:creationId xmlns:a16="http://schemas.microsoft.com/office/drawing/2014/main" id="{BC846204-EFFD-B4A5-29A4-BA817FD7A426}"/>
                </a:ext>
              </a:extLst>
            </p:cNvPr>
            <p:cNvSpPr>
              <a:spLocks noChangeShapeType="1"/>
            </p:cNvSpPr>
            <p:nvPr/>
          </p:nvSpPr>
          <p:spPr bwMode="auto">
            <a:xfrm>
              <a:off x="4096" y="2413"/>
              <a:ext cx="120" cy="0"/>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2" name="Oval 14">
              <a:extLst>
                <a:ext uri="{FF2B5EF4-FFF2-40B4-BE49-F238E27FC236}">
                  <a16:creationId xmlns:a16="http://schemas.microsoft.com/office/drawing/2014/main" id="{D5DBBB18-7B96-924E-1480-38B6DA20AD1C}"/>
                </a:ext>
              </a:extLst>
            </p:cNvPr>
            <p:cNvSpPr>
              <a:spLocks noChangeArrowheads="1"/>
            </p:cNvSpPr>
            <p:nvPr/>
          </p:nvSpPr>
          <p:spPr bwMode="auto">
            <a:xfrm>
              <a:off x="4070" y="2387"/>
              <a:ext cx="52" cy="52"/>
            </a:xfrm>
            <a:prstGeom prst="ellipse">
              <a:avLst/>
            </a:prstGeom>
            <a:grpFill/>
            <a:ln>
              <a:noFill/>
              <a:headEnd/>
              <a:tailEnd/>
            </a:ln>
            <a:effectLst>
              <a:outerShdw blurRad="57150" dist="19050" dir="5400000" algn="ctr" rotWithShape="0">
                <a:srgbClr val="000000">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43" name="Line 15">
              <a:extLst>
                <a:ext uri="{FF2B5EF4-FFF2-40B4-BE49-F238E27FC236}">
                  <a16:creationId xmlns:a16="http://schemas.microsoft.com/office/drawing/2014/main" id="{46B042D0-C281-3E5F-D1AD-A1A39624383B}"/>
                </a:ext>
              </a:extLst>
            </p:cNvPr>
            <p:cNvSpPr>
              <a:spLocks noChangeShapeType="1"/>
            </p:cNvSpPr>
            <p:nvPr/>
          </p:nvSpPr>
          <p:spPr bwMode="auto">
            <a:xfrm flipV="1">
              <a:off x="3807" y="2171"/>
              <a:ext cx="289" cy="121"/>
            </a:xfrm>
            <a:prstGeom prst="line">
              <a:avLst/>
            </a:prstGeom>
            <a:grp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Franklin Gothic Medium"/>
                <a:ea typeface="+mn-ea"/>
                <a:cs typeface="+mn-cs"/>
              </a:endParaRPr>
            </a:p>
          </p:txBody>
        </p:sp>
      </p:grpSp>
      <p:cxnSp>
        <p:nvCxnSpPr>
          <p:cNvPr id="193" name="Straight Arrow Connector 192">
            <a:extLst>
              <a:ext uri="{FF2B5EF4-FFF2-40B4-BE49-F238E27FC236}">
                <a16:creationId xmlns:a16="http://schemas.microsoft.com/office/drawing/2014/main" id="{E041E768-2526-FF2E-6D7B-924E14CC5D13}"/>
              </a:ext>
            </a:extLst>
          </p:cNvPr>
          <p:cNvCxnSpPr>
            <a:cxnSpLocks/>
          </p:cNvCxnSpPr>
          <p:nvPr/>
        </p:nvCxnSpPr>
        <p:spPr>
          <a:xfrm flipH="1" flipV="1">
            <a:off x="9503433" y="3318610"/>
            <a:ext cx="444765" cy="1430"/>
          </a:xfrm>
          <a:prstGeom prst="straightConnector1">
            <a:avLst/>
          </a:prstGeom>
          <a:noFill/>
          <a:ln w="6350" cap="flat" cmpd="sng" algn="ctr">
            <a:solidFill>
              <a:schemeClr val="tx1"/>
            </a:solidFill>
            <a:prstDash val="solid"/>
            <a:miter lim="800000"/>
            <a:tailEnd type="oval"/>
          </a:ln>
          <a:effectLst/>
        </p:spPr>
      </p:cxnSp>
      <p:cxnSp>
        <p:nvCxnSpPr>
          <p:cNvPr id="194" name="Straight Arrow Connector 193">
            <a:extLst>
              <a:ext uri="{FF2B5EF4-FFF2-40B4-BE49-F238E27FC236}">
                <a16:creationId xmlns:a16="http://schemas.microsoft.com/office/drawing/2014/main" id="{CFA2CFCA-63E9-1CDD-F8E6-9DF9CA42F6A7}"/>
              </a:ext>
            </a:extLst>
          </p:cNvPr>
          <p:cNvCxnSpPr>
            <a:cxnSpLocks/>
            <a:stCxn id="134" idx="3"/>
          </p:cNvCxnSpPr>
          <p:nvPr/>
        </p:nvCxnSpPr>
        <p:spPr>
          <a:xfrm>
            <a:off x="8614613" y="3317030"/>
            <a:ext cx="847439" cy="0"/>
          </a:xfrm>
          <a:prstGeom prst="straightConnector1">
            <a:avLst/>
          </a:prstGeom>
          <a:noFill/>
          <a:ln w="6350" cap="flat" cmpd="sng" algn="ctr">
            <a:solidFill>
              <a:schemeClr val="tx1"/>
            </a:solidFill>
            <a:prstDash val="solid"/>
            <a:miter lim="800000"/>
            <a:tailEnd type="triangle"/>
          </a:ln>
          <a:effectLst/>
        </p:spPr>
      </p:cxnSp>
      <p:pic>
        <p:nvPicPr>
          <p:cNvPr id="198" name="Graphic 197" descr="Payroll outline">
            <a:extLst>
              <a:ext uri="{FF2B5EF4-FFF2-40B4-BE49-F238E27FC236}">
                <a16:creationId xmlns:a16="http://schemas.microsoft.com/office/drawing/2014/main" id="{3675F607-41EA-03F4-B745-BF074D6463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26590" y="3039664"/>
            <a:ext cx="241081" cy="241081"/>
          </a:xfrm>
          <a:prstGeom prst="rect">
            <a:avLst/>
          </a:prstGeom>
        </p:spPr>
      </p:pic>
      <p:pic>
        <p:nvPicPr>
          <p:cNvPr id="228" name="Graphic 227" descr="Woman with long wavy hair">
            <a:extLst>
              <a:ext uri="{FF2B5EF4-FFF2-40B4-BE49-F238E27FC236}">
                <a16:creationId xmlns:a16="http://schemas.microsoft.com/office/drawing/2014/main" id="{6060482A-1DF7-8F0C-7AE6-5AE1C909020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06376" y="3346999"/>
            <a:ext cx="234806" cy="329084"/>
          </a:xfrm>
          <a:prstGeom prst="rect">
            <a:avLst/>
          </a:prstGeom>
        </p:spPr>
      </p:pic>
      <p:sp>
        <p:nvSpPr>
          <p:cNvPr id="229" name="TextBox 228">
            <a:extLst>
              <a:ext uri="{FF2B5EF4-FFF2-40B4-BE49-F238E27FC236}">
                <a16:creationId xmlns:a16="http://schemas.microsoft.com/office/drawing/2014/main" id="{8A606F03-418F-F625-608A-637EB7FE755E}"/>
              </a:ext>
            </a:extLst>
          </p:cNvPr>
          <p:cNvSpPr txBox="1"/>
          <p:nvPr/>
        </p:nvSpPr>
        <p:spPr>
          <a:xfrm>
            <a:off x="2831438" y="3868598"/>
            <a:ext cx="94116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prstClr val="black"/>
                </a:solidFill>
              </a:rPr>
              <a:t>Azure AD</a:t>
            </a:r>
            <a:endParaRPr kumimoji="0" lang="en-US" sz="1200" b="1" i="0" u="none" strike="noStrike" kern="1200" cap="none" spc="0" normalizeH="0" baseline="0" noProof="0" dirty="0">
              <a:ln>
                <a:noFill/>
              </a:ln>
              <a:solidFill>
                <a:prstClr val="black"/>
              </a:solidFill>
              <a:effectLst/>
              <a:uLnTx/>
              <a:uFillTx/>
              <a:ea typeface="+mn-ea"/>
              <a:cs typeface="+mn-cs"/>
            </a:endParaRPr>
          </a:p>
        </p:txBody>
      </p:sp>
      <p:sp>
        <p:nvSpPr>
          <p:cNvPr id="231" name="TextBox 230">
            <a:extLst>
              <a:ext uri="{FF2B5EF4-FFF2-40B4-BE49-F238E27FC236}">
                <a16:creationId xmlns:a16="http://schemas.microsoft.com/office/drawing/2014/main" id="{436FCB45-C9C5-BF25-A8D3-2B7D373D9634}"/>
              </a:ext>
            </a:extLst>
          </p:cNvPr>
          <p:cNvSpPr txBox="1"/>
          <p:nvPr/>
        </p:nvSpPr>
        <p:spPr>
          <a:xfrm>
            <a:off x="3296138" y="3638349"/>
            <a:ext cx="47646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User</a:t>
            </a:r>
          </a:p>
        </p:txBody>
      </p:sp>
      <p:sp>
        <p:nvSpPr>
          <p:cNvPr id="232" name="TextBox 231">
            <a:extLst>
              <a:ext uri="{FF2B5EF4-FFF2-40B4-BE49-F238E27FC236}">
                <a16:creationId xmlns:a16="http://schemas.microsoft.com/office/drawing/2014/main" id="{A6656550-E92B-2C93-A423-FEF63744CD31}"/>
              </a:ext>
            </a:extLst>
          </p:cNvPr>
          <p:cNvSpPr txBox="1"/>
          <p:nvPr/>
        </p:nvSpPr>
        <p:spPr>
          <a:xfrm>
            <a:off x="1980893" y="3074399"/>
            <a:ext cx="823967"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&lt;update user&gt;</a:t>
            </a:r>
          </a:p>
        </p:txBody>
      </p:sp>
      <p:pic>
        <p:nvPicPr>
          <p:cNvPr id="233" name="Graphic 232" descr="Payroll outline">
            <a:extLst>
              <a:ext uri="{FF2B5EF4-FFF2-40B4-BE49-F238E27FC236}">
                <a16:creationId xmlns:a16="http://schemas.microsoft.com/office/drawing/2014/main" id="{0365DD6B-9C3D-B3E7-9E21-0DEAE6CDD4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16909" y="3027365"/>
            <a:ext cx="241081" cy="241081"/>
          </a:xfrm>
          <a:prstGeom prst="rect">
            <a:avLst/>
          </a:prstGeom>
        </p:spPr>
      </p:pic>
      <p:pic>
        <p:nvPicPr>
          <p:cNvPr id="234" name="Graphic 233" descr="Megaphone1 outline">
            <a:extLst>
              <a:ext uri="{FF2B5EF4-FFF2-40B4-BE49-F238E27FC236}">
                <a16:creationId xmlns:a16="http://schemas.microsoft.com/office/drawing/2014/main" id="{CD4C587B-D1DF-6BF5-111E-FC3FDFE2137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76076" y="2685604"/>
            <a:ext cx="377376" cy="377376"/>
          </a:xfrm>
          <a:prstGeom prst="rect">
            <a:avLst/>
          </a:prstGeom>
        </p:spPr>
      </p:pic>
      <p:sp>
        <p:nvSpPr>
          <p:cNvPr id="235" name="TextBox 234">
            <a:extLst>
              <a:ext uri="{FF2B5EF4-FFF2-40B4-BE49-F238E27FC236}">
                <a16:creationId xmlns:a16="http://schemas.microsoft.com/office/drawing/2014/main" id="{77989CB2-C41B-CA60-1807-7C364BA1FA42}"/>
              </a:ext>
            </a:extLst>
          </p:cNvPr>
          <p:cNvSpPr txBox="1"/>
          <p:nvPr/>
        </p:nvSpPr>
        <p:spPr>
          <a:xfrm>
            <a:off x="4937655" y="2496915"/>
            <a:ext cx="109351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User Updated</a:t>
            </a:r>
          </a:p>
        </p:txBody>
      </p:sp>
      <p:sp>
        <p:nvSpPr>
          <p:cNvPr id="236" name="TextBox 235">
            <a:extLst>
              <a:ext uri="{FF2B5EF4-FFF2-40B4-BE49-F238E27FC236}">
                <a16:creationId xmlns:a16="http://schemas.microsoft.com/office/drawing/2014/main" id="{A67E8108-638F-00B9-235C-30837D8E5BCC}"/>
              </a:ext>
            </a:extLst>
          </p:cNvPr>
          <p:cNvSpPr txBox="1"/>
          <p:nvPr/>
        </p:nvSpPr>
        <p:spPr>
          <a:xfrm>
            <a:off x="7133401" y="4556037"/>
            <a:ext cx="22689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Event Grid customer resources</a:t>
            </a:r>
          </a:p>
        </p:txBody>
      </p:sp>
      <p:sp>
        <p:nvSpPr>
          <p:cNvPr id="237" name="Left Brace 236">
            <a:extLst>
              <a:ext uri="{FF2B5EF4-FFF2-40B4-BE49-F238E27FC236}">
                <a16:creationId xmlns:a16="http://schemas.microsoft.com/office/drawing/2014/main" id="{3145A93A-F8C1-9F02-876F-B7BDE9584274}"/>
              </a:ext>
            </a:extLst>
          </p:cNvPr>
          <p:cNvSpPr/>
          <p:nvPr/>
        </p:nvSpPr>
        <p:spPr>
          <a:xfrm rot="16200000">
            <a:off x="7506350" y="2945730"/>
            <a:ext cx="344389" cy="2727754"/>
          </a:xfrm>
          <a:prstGeom prst="leftBrace">
            <a:avLst>
              <a:gd name="adj1" fmla="val 8333"/>
              <a:gd name="adj2" fmla="val 496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 name="Left Brace 237">
            <a:extLst>
              <a:ext uri="{FF2B5EF4-FFF2-40B4-BE49-F238E27FC236}">
                <a16:creationId xmlns:a16="http://schemas.microsoft.com/office/drawing/2014/main" id="{A1A338B6-A087-15B7-7B05-FF2A1BF41F64}"/>
              </a:ext>
            </a:extLst>
          </p:cNvPr>
          <p:cNvSpPr/>
          <p:nvPr/>
        </p:nvSpPr>
        <p:spPr>
          <a:xfrm rot="16200000">
            <a:off x="10323211" y="3645478"/>
            <a:ext cx="344389" cy="1328258"/>
          </a:xfrm>
          <a:prstGeom prst="leftBrace">
            <a:avLst>
              <a:gd name="adj1" fmla="val 8333"/>
              <a:gd name="adj2" fmla="val 496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 name="TextBox 238">
            <a:extLst>
              <a:ext uri="{FF2B5EF4-FFF2-40B4-BE49-F238E27FC236}">
                <a16:creationId xmlns:a16="http://schemas.microsoft.com/office/drawing/2014/main" id="{EF32B132-A6E9-9917-945D-8C66325D3120}"/>
              </a:ext>
            </a:extLst>
          </p:cNvPr>
          <p:cNvSpPr txBox="1"/>
          <p:nvPr/>
        </p:nvSpPr>
        <p:spPr>
          <a:xfrm>
            <a:off x="9831274" y="4555234"/>
            <a:ext cx="132825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Event handler</a:t>
            </a:r>
          </a:p>
        </p:txBody>
      </p:sp>
      <p:sp>
        <p:nvSpPr>
          <p:cNvPr id="240" name="Left Brace 239">
            <a:extLst>
              <a:ext uri="{FF2B5EF4-FFF2-40B4-BE49-F238E27FC236}">
                <a16:creationId xmlns:a16="http://schemas.microsoft.com/office/drawing/2014/main" id="{B0915B21-7C09-6D5C-6208-6AC36258A37A}"/>
              </a:ext>
            </a:extLst>
          </p:cNvPr>
          <p:cNvSpPr/>
          <p:nvPr/>
        </p:nvSpPr>
        <p:spPr>
          <a:xfrm rot="16200000">
            <a:off x="4618755" y="3754572"/>
            <a:ext cx="344389" cy="1116495"/>
          </a:xfrm>
          <a:prstGeom prst="leftBrace">
            <a:avLst>
              <a:gd name="adj1" fmla="val 8333"/>
              <a:gd name="adj2" fmla="val 496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TextBox 240">
            <a:extLst>
              <a:ext uri="{FF2B5EF4-FFF2-40B4-BE49-F238E27FC236}">
                <a16:creationId xmlns:a16="http://schemas.microsoft.com/office/drawing/2014/main" id="{AAFC2248-933E-B0BB-1F40-43DDBB2974AE}"/>
              </a:ext>
            </a:extLst>
          </p:cNvPr>
          <p:cNvSpPr txBox="1"/>
          <p:nvPr/>
        </p:nvSpPr>
        <p:spPr>
          <a:xfrm>
            <a:off x="4115198" y="4555234"/>
            <a:ext cx="140896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Partner publisher</a:t>
            </a:r>
          </a:p>
        </p:txBody>
      </p:sp>
      <p:sp>
        <p:nvSpPr>
          <p:cNvPr id="243" name="Left Brace 242">
            <a:extLst>
              <a:ext uri="{FF2B5EF4-FFF2-40B4-BE49-F238E27FC236}">
                <a16:creationId xmlns:a16="http://schemas.microsoft.com/office/drawing/2014/main" id="{2819A344-BD40-C322-B65A-E48437A721F0}"/>
              </a:ext>
            </a:extLst>
          </p:cNvPr>
          <p:cNvSpPr/>
          <p:nvPr/>
        </p:nvSpPr>
        <p:spPr>
          <a:xfrm rot="16200000">
            <a:off x="2970589" y="3755324"/>
            <a:ext cx="344389" cy="1116495"/>
          </a:xfrm>
          <a:prstGeom prst="leftBrace">
            <a:avLst>
              <a:gd name="adj1" fmla="val 8333"/>
              <a:gd name="adj2" fmla="val 496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 name="TextBox 244">
            <a:extLst>
              <a:ext uri="{FF2B5EF4-FFF2-40B4-BE49-F238E27FC236}">
                <a16:creationId xmlns:a16="http://schemas.microsoft.com/office/drawing/2014/main" id="{A70D8393-4F5A-8605-8627-A21FB0591A85}"/>
              </a:ext>
            </a:extLst>
          </p:cNvPr>
          <p:cNvSpPr txBox="1"/>
          <p:nvPr/>
        </p:nvSpPr>
        <p:spPr>
          <a:xfrm>
            <a:off x="2467032" y="4555986"/>
            <a:ext cx="140896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Events source</a:t>
            </a:r>
          </a:p>
        </p:txBody>
      </p:sp>
      <p:pic>
        <p:nvPicPr>
          <p:cNvPr id="2" name="Picture 1">
            <a:extLst>
              <a:ext uri="{FF2B5EF4-FFF2-40B4-BE49-F238E27FC236}">
                <a16:creationId xmlns:a16="http://schemas.microsoft.com/office/drawing/2014/main" id="{4E581BDF-F00E-375F-335B-184AC26CC796}"/>
              </a:ext>
            </a:extLst>
          </p:cNvPr>
          <p:cNvPicPr>
            <a:picLocks noChangeAspect="1"/>
          </p:cNvPicPr>
          <p:nvPr/>
        </p:nvPicPr>
        <p:blipFill>
          <a:blip r:embed="rId18"/>
          <a:stretch>
            <a:fillRect/>
          </a:stretch>
        </p:blipFill>
        <p:spPr>
          <a:xfrm>
            <a:off x="9968661" y="2999731"/>
            <a:ext cx="984356" cy="681342"/>
          </a:xfrm>
          <a:prstGeom prst="rect">
            <a:avLst/>
          </a:prstGeom>
          <a:ln>
            <a:solidFill>
              <a:schemeClr val="tx2"/>
            </a:solidFill>
          </a:ln>
          <a:effectLst>
            <a:outerShdw blurRad="50800" dist="38100" dir="2700000" algn="tl" rotWithShape="0">
              <a:prstClr val="black">
                <a:alpha val="40000"/>
              </a:prstClr>
            </a:outerShdw>
            <a:softEdge rad="0"/>
          </a:effectLst>
        </p:spPr>
      </p:pic>
      <p:sp>
        <p:nvSpPr>
          <p:cNvPr id="3" name="TextBox 2">
            <a:extLst>
              <a:ext uri="{FF2B5EF4-FFF2-40B4-BE49-F238E27FC236}">
                <a16:creationId xmlns:a16="http://schemas.microsoft.com/office/drawing/2014/main" id="{78794DEB-5578-9ED0-439B-607AE1DA9290}"/>
              </a:ext>
            </a:extLst>
          </p:cNvPr>
          <p:cNvSpPr txBox="1"/>
          <p:nvPr/>
        </p:nvSpPr>
        <p:spPr>
          <a:xfrm>
            <a:off x="9803240" y="3741042"/>
            <a:ext cx="13562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Web application</a:t>
            </a:r>
          </a:p>
        </p:txBody>
      </p:sp>
      <p:sp>
        <p:nvSpPr>
          <p:cNvPr id="5" name="Title 1">
            <a:extLst>
              <a:ext uri="{FF2B5EF4-FFF2-40B4-BE49-F238E27FC236}">
                <a16:creationId xmlns:a16="http://schemas.microsoft.com/office/drawing/2014/main" id="{FFFF0813-8181-BC09-7517-F1C2900B15D7}"/>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Azure Event Grid Partner Events with MS Graph API</a:t>
            </a:r>
          </a:p>
        </p:txBody>
      </p:sp>
    </p:spTree>
    <p:extLst>
      <p:ext uri="{BB962C8B-B14F-4D97-AF65-F5344CB8AC3E}">
        <p14:creationId xmlns:p14="http://schemas.microsoft.com/office/powerpoint/2010/main" val="203782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Event Grid on Kubernetes use cases</a:t>
            </a:r>
          </a:p>
        </p:txBody>
      </p:sp>
      <p:pic>
        <p:nvPicPr>
          <p:cNvPr id="3" name="Picture 2" descr="Diagram of intra-cluster integrati with Event Grid.">
            <a:extLst>
              <a:ext uri="{FF2B5EF4-FFF2-40B4-BE49-F238E27FC236}">
                <a16:creationId xmlns:a16="http://schemas.microsoft.com/office/drawing/2014/main" id="{B40B2979-8826-59DA-C5C5-2B1DB20B3C13}"/>
              </a:ext>
            </a:extLst>
          </p:cNvPr>
          <p:cNvPicPr>
            <a:picLocks noChangeAspect="1"/>
          </p:cNvPicPr>
          <p:nvPr/>
        </p:nvPicPr>
        <p:blipFill rotWithShape="1">
          <a:blip r:embed="rId3"/>
          <a:srcRect l="4252" t="30551" r="7515" b="8308"/>
          <a:stretch/>
        </p:blipFill>
        <p:spPr>
          <a:xfrm>
            <a:off x="454715" y="1738722"/>
            <a:ext cx="4643228" cy="1809886"/>
          </a:xfrm>
          <a:prstGeom prst="rect">
            <a:avLst/>
          </a:prstGeom>
        </p:spPr>
      </p:pic>
      <p:pic>
        <p:nvPicPr>
          <p:cNvPr id="8" name="Picture 7" descr="Diagram of on-prem integration with Event Grid.">
            <a:extLst>
              <a:ext uri="{FF2B5EF4-FFF2-40B4-BE49-F238E27FC236}">
                <a16:creationId xmlns:a16="http://schemas.microsoft.com/office/drawing/2014/main" id="{BDD34066-C4DA-2E4E-B366-0CB1A30EDDCC}"/>
              </a:ext>
            </a:extLst>
          </p:cNvPr>
          <p:cNvPicPr>
            <a:picLocks noChangeAspect="1"/>
          </p:cNvPicPr>
          <p:nvPr/>
        </p:nvPicPr>
        <p:blipFill rotWithShape="1">
          <a:blip r:embed="rId4"/>
          <a:srcRect l="7461" t="26661" r="7780" b="3391"/>
          <a:stretch/>
        </p:blipFill>
        <p:spPr>
          <a:xfrm>
            <a:off x="454714" y="4280456"/>
            <a:ext cx="4643229" cy="2155388"/>
          </a:xfrm>
          <a:prstGeom prst="rect">
            <a:avLst/>
          </a:prstGeom>
        </p:spPr>
      </p:pic>
      <p:pic>
        <p:nvPicPr>
          <p:cNvPr id="10" name="Picture 9">
            <a:extLst>
              <a:ext uri="{FF2B5EF4-FFF2-40B4-BE49-F238E27FC236}">
                <a16:creationId xmlns:a16="http://schemas.microsoft.com/office/drawing/2014/main" id="{E1FF0375-4D53-358A-A6B1-DAB319C0D97A}"/>
              </a:ext>
              <a:ext uri="{C183D7F6-B498-43B3-948B-1728B52AA6E4}">
                <adec:decorative xmlns:adec="http://schemas.microsoft.com/office/drawing/2017/decorative" val="1"/>
              </a:ext>
            </a:extLst>
          </p:cNvPr>
          <p:cNvPicPr>
            <a:picLocks noChangeAspect="1"/>
          </p:cNvPicPr>
          <p:nvPr/>
        </p:nvPicPr>
        <p:blipFill rotWithShape="1">
          <a:blip r:embed="rId5"/>
          <a:srcRect l="10190" t="31106" r="12768" b="9691"/>
          <a:stretch/>
        </p:blipFill>
        <p:spPr>
          <a:xfrm>
            <a:off x="6615070" y="4280456"/>
            <a:ext cx="4991713" cy="2157707"/>
          </a:xfrm>
          <a:prstGeom prst="rect">
            <a:avLst/>
          </a:prstGeom>
        </p:spPr>
      </p:pic>
      <p:sp>
        <p:nvSpPr>
          <p:cNvPr id="12" name="TextBox 11">
            <a:extLst>
              <a:ext uri="{FF2B5EF4-FFF2-40B4-BE49-F238E27FC236}">
                <a16:creationId xmlns:a16="http://schemas.microsoft.com/office/drawing/2014/main" id="{802CFC17-DB21-C46A-924F-082A3EDA6F23}"/>
              </a:ext>
            </a:extLst>
          </p:cNvPr>
          <p:cNvSpPr txBox="1"/>
          <p:nvPr/>
        </p:nvSpPr>
        <p:spPr>
          <a:xfrm>
            <a:off x="6963553" y="3729866"/>
            <a:ext cx="4643230" cy="369332"/>
          </a:xfrm>
          <a:prstGeom prst="rect">
            <a:avLst/>
          </a:prstGeom>
          <a:noFill/>
        </p:spPr>
        <p:txBody>
          <a:bodyPr wrap="square">
            <a:spAutoFit/>
          </a:bodyPr>
          <a:lstStyle/>
          <a:p>
            <a:r>
              <a:rPr lang="en-US" sz="1800" dirty="0">
                <a:cs typeface="+mn-cs"/>
              </a:rPr>
              <a:t>Forward events to public endpoints (hybrid)</a:t>
            </a:r>
          </a:p>
        </p:txBody>
      </p:sp>
      <p:sp>
        <p:nvSpPr>
          <p:cNvPr id="14" name="TextBox 13">
            <a:extLst>
              <a:ext uri="{FF2B5EF4-FFF2-40B4-BE49-F238E27FC236}">
                <a16:creationId xmlns:a16="http://schemas.microsoft.com/office/drawing/2014/main" id="{1A88B8CC-842D-D2E2-3E2D-E0AE9389EE58}"/>
              </a:ext>
            </a:extLst>
          </p:cNvPr>
          <p:cNvSpPr txBox="1"/>
          <p:nvPr/>
        </p:nvSpPr>
        <p:spPr>
          <a:xfrm>
            <a:off x="454713" y="3729866"/>
            <a:ext cx="4643230" cy="369332"/>
          </a:xfrm>
          <a:prstGeom prst="rect">
            <a:avLst/>
          </a:prstGeom>
          <a:noFill/>
        </p:spPr>
        <p:txBody>
          <a:bodyPr wrap="square">
            <a:spAutoFit/>
          </a:bodyPr>
          <a:lstStyle/>
          <a:p>
            <a:pPr algn="ctr"/>
            <a:r>
              <a:rPr lang="en-US" sz="1800" dirty="0">
                <a:cs typeface="+mn-cs"/>
              </a:rPr>
              <a:t>On-prem integration</a:t>
            </a:r>
          </a:p>
        </p:txBody>
      </p:sp>
      <p:sp>
        <p:nvSpPr>
          <p:cNvPr id="16" name="TextBox 15">
            <a:extLst>
              <a:ext uri="{FF2B5EF4-FFF2-40B4-BE49-F238E27FC236}">
                <a16:creationId xmlns:a16="http://schemas.microsoft.com/office/drawing/2014/main" id="{9A48DFBA-1EB2-9011-2B7A-CB29057CF285}"/>
              </a:ext>
            </a:extLst>
          </p:cNvPr>
          <p:cNvSpPr txBox="1"/>
          <p:nvPr/>
        </p:nvSpPr>
        <p:spPr>
          <a:xfrm>
            <a:off x="454713" y="1254417"/>
            <a:ext cx="4643230" cy="369332"/>
          </a:xfrm>
          <a:prstGeom prst="rect">
            <a:avLst/>
          </a:prstGeom>
          <a:noFill/>
        </p:spPr>
        <p:txBody>
          <a:bodyPr wrap="square">
            <a:spAutoFit/>
          </a:bodyPr>
          <a:lstStyle/>
          <a:p>
            <a:pPr algn="ctr"/>
            <a:r>
              <a:rPr lang="en-US" sz="1800" dirty="0">
                <a:cs typeface="+mn-cs"/>
              </a:rPr>
              <a:t>Intra-cluster integration</a:t>
            </a:r>
          </a:p>
        </p:txBody>
      </p:sp>
    </p:spTree>
    <p:extLst>
      <p:ext uri="{BB962C8B-B14F-4D97-AF65-F5344CB8AC3E}">
        <p14:creationId xmlns:p14="http://schemas.microsoft.com/office/powerpoint/2010/main" val="388039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en-US" dirty="0"/>
              <a:t>What we communicate</a:t>
            </a:r>
          </a:p>
        </p:txBody>
      </p:sp>
      <p:graphicFrame>
        <p:nvGraphicFramePr>
          <p:cNvPr id="4" name="Diagram 3">
            <a:extLst>
              <a:ext uri="{FF2B5EF4-FFF2-40B4-BE49-F238E27FC236}">
                <a16:creationId xmlns:a16="http://schemas.microsoft.com/office/drawing/2014/main" id="{DEADEEA5-6682-B49D-28B7-D4BCCD64B51A}"/>
              </a:ext>
            </a:extLst>
          </p:cNvPr>
          <p:cNvGraphicFramePr/>
          <p:nvPr>
            <p:extLst>
              <p:ext uri="{D42A27DB-BD31-4B8C-83A1-F6EECF244321}">
                <p14:modId xmlns:p14="http://schemas.microsoft.com/office/powerpoint/2010/main" val="154214224"/>
              </p:ext>
            </p:extLst>
          </p:nvPr>
        </p:nvGraphicFramePr>
        <p:xfrm>
          <a:off x="3008173" y="1697126"/>
          <a:ext cx="6175654" cy="4338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4849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en-US" dirty="0"/>
              <a:t>Messages</a:t>
            </a:r>
          </a:p>
        </p:txBody>
      </p:sp>
      <p:sp>
        <p:nvSpPr>
          <p:cNvPr id="6" name="Text Placeholder 5"/>
          <p:cNvSpPr>
            <a:spLocks noGrp="1"/>
          </p:cNvSpPr>
          <p:nvPr>
            <p:ph sz="quarter" idx="10"/>
          </p:nvPr>
        </p:nvSpPr>
        <p:spPr>
          <a:xfrm>
            <a:off x="584200" y="1435100"/>
            <a:ext cx="5823915" cy="861774"/>
          </a:xfrm>
        </p:spPr>
        <p:txBody>
          <a:bodyPr/>
          <a:lstStyle/>
          <a:p>
            <a:r>
              <a:rPr lang="en-US" dirty="0"/>
              <a:t>Communication that has an intent and expectation.</a:t>
            </a:r>
          </a:p>
        </p:txBody>
      </p:sp>
      <p:graphicFrame>
        <p:nvGraphicFramePr>
          <p:cNvPr id="7" name="Diagram 6">
            <a:extLst>
              <a:ext uri="{FF2B5EF4-FFF2-40B4-BE49-F238E27FC236}">
                <a16:creationId xmlns:a16="http://schemas.microsoft.com/office/drawing/2014/main" id="{57009EA1-4669-9A06-626B-0BF0D676FBD8}"/>
              </a:ext>
            </a:extLst>
          </p:cNvPr>
          <p:cNvGraphicFramePr/>
          <p:nvPr>
            <p:extLst>
              <p:ext uri="{D42A27DB-BD31-4B8C-83A1-F6EECF244321}">
                <p14:modId xmlns:p14="http://schemas.microsoft.com/office/powerpoint/2010/main" val="1625769654"/>
              </p:ext>
            </p:extLst>
          </p:nvPr>
        </p:nvGraphicFramePr>
        <p:xfrm>
          <a:off x="6505549" y="2474995"/>
          <a:ext cx="4749190" cy="3534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Do You Dolittle? | BBC Earth">
            <a:extLst>
              <a:ext uri="{FF2B5EF4-FFF2-40B4-BE49-F238E27FC236}">
                <a16:creationId xmlns:a16="http://schemas.microsoft.com/office/drawing/2014/main" id="{923455D9-0786-1B9F-4A75-78A35EF65F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5458" y="2890014"/>
            <a:ext cx="4801398" cy="2704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69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553998"/>
          </a:xfrm>
        </p:spPr>
        <p:txBody>
          <a:bodyPr/>
          <a:lstStyle/>
          <a:p>
            <a:r>
              <a:rPr lang="en-US" dirty="0"/>
              <a:t>Events</a:t>
            </a:r>
          </a:p>
        </p:txBody>
      </p:sp>
      <p:sp>
        <p:nvSpPr>
          <p:cNvPr id="4" name="Text Placeholder 3">
            <a:extLst>
              <a:ext uri="{FF2B5EF4-FFF2-40B4-BE49-F238E27FC236}">
                <a16:creationId xmlns:a16="http://schemas.microsoft.com/office/drawing/2014/main" id="{DBFED5CB-0F60-480C-8DFA-C6BECBE03F8D}"/>
              </a:ext>
            </a:extLst>
          </p:cNvPr>
          <p:cNvSpPr>
            <a:spLocks noGrp="1"/>
          </p:cNvSpPr>
          <p:nvPr>
            <p:ph type="body" sz="quarter" idx="16"/>
          </p:nvPr>
        </p:nvSpPr>
        <p:spPr>
          <a:xfrm>
            <a:off x="584199" y="5689600"/>
            <a:ext cx="5367528" cy="276999"/>
          </a:xfrm>
        </p:spPr>
        <p:txBody>
          <a:bodyPr/>
          <a:lstStyle/>
          <a:p>
            <a:r>
              <a:rPr lang="en-US" dirty="0"/>
              <a:t>Discrete events</a:t>
            </a:r>
          </a:p>
        </p:txBody>
      </p:sp>
      <p:sp>
        <p:nvSpPr>
          <p:cNvPr id="6" name="Text Placeholder 5">
            <a:extLst>
              <a:ext uri="{FF2B5EF4-FFF2-40B4-BE49-F238E27FC236}">
                <a16:creationId xmlns:a16="http://schemas.microsoft.com/office/drawing/2014/main" id="{1B0E91F6-F618-4448-89FB-05078231BEA7}"/>
              </a:ext>
            </a:extLst>
          </p:cNvPr>
          <p:cNvSpPr>
            <a:spLocks noGrp="1"/>
          </p:cNvSpPr>
          <p:nvPr>
            <p:ph type="body" sz="quarter" idx="18"/>
          </p:nvPr>
        </p:nvSpPr>
        <p:spPr>
          <a:xfrm>
            <a:off x="6753923" y="5689600"/>
            <a:ext cx="5367528" cy="276999"/>
          </a:xfrm>
        </p:spPr>
        <p:txBody>
          <a:bodyPr/>
          <a:lstStyle/>
          <a:p>
            <a:r>
              <a:rPr lang="en-US" dirty="0"/>
              <a:t>Data point series</a:t>
            </a:r>
          </a:p>
        </p:txBody>
      </p:sp>
      <p:pic>
        <p:nvPicPr>
          <p:cNvPr id="2" name="Picture 1" descr="A picture containing text, newspaper&#10;&#10;Description automatically generated">
            <a:extLst>
              <a:ext uri="{FF2B5EF4-FFF2-40B4-BE49-F238E27FC236}">
                <a16:creationId xmlns:a16="http://schemas.microsoft.com/office/drawing/2014/main" id="{B1148D0C-EC7F-4257-8308-C1F8B7AA6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76" y="2346820"/>
            <a:ext cx="5029200" cy="28323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50" name="Picture 2" descr="Is graph technology the fuel that's missing for data-based government?">
            <a:extLst>
              <a:ext uri="{FF2B5EF4-FFF2-40B4-BE49-F238E27FC236}">
                <a16:creationId xmlns:a16="http://schemas.microsoft.com/office/drawing/2014/main" id="{B98C02C9-C364-CC38-8E17-CEC210B3CC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6817" y="1817168"/>
            <a:ext cx="4448122" cy="30328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28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Discrete events</a:t>
            </a:r>
          </a:p>
        </p:txBody>
      </p:sp>
      <p:sp>
        <p:nvSpPr>
          <p:cNvPr id="6" name="Text Placeholder 5"/>
          <p:cNvSpPr>
            <a:spLocks noGrp="1"/>
          </p:cNvSpPr>
          <p:nvPr>
            <p:ph type="body" sz="quarter" idx="10"/>
          </p:nvPr>
        </p:nvSpPr>
        <p:spPr>
          <a:xfrm>
            <a:off x="586390" y="1434370"/>
            <a:ext cx="11018520" cy="4998291"/>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Announce facts about a system such as a state change.</a:t>
            </a:r>
          </a:p>
          <a:p>
            <a:pPr marL="285750" indent="-285750">
              <a:buFont typeface="Arial" panose="020B0604020202020204" pitchFamily="34" charset="0"/>
              <a:buChar char="•"/>
            </a:pPr>
            <a:r>
              <a:rPr lang="en-US" dirty="0"/>
              <a:t>Do not convey an intention other than to inform.</a:t>
            </a:r>
          </a:p>
          <a:p>
            <a:pPr marL="285750" indent="-285750">
              <a:buFont typeface="Arial" panose="020B0604020202020204" pitchFamily="34" charset="0"/>
              <a:buChar char="•"/>
            </a:pPr>
            <a:r>
              <a:rPr lang="en-US" dirty="0"/>
              <a:t>It does not carry that much information. It usually carries an Id and possibly the event subject’s URL.</a:t>
            </a:r>
          </a:p>
        </p:txBody>
      </p:sp>
      <p:pic>
        <p:nvPicPr>
          <p:cNvPr id="3074" name="Picture 2" descr="Useful tips: How to announce vacant training positions? - IED">
            <a:extLst>
              <a:ext uri="{FF2B5EF4-FFF2-40B4-BE49-F238E27FC236}">
                <a16:creationId xmlns:a16="http://schemas.microsoft.com/office/drawing/2014/main" id="{078D7841-1FF4-CFD1-CAC6-FF9DCA425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34" y="1434370"/>
            <a:ext cx="3707632" cy="23554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881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 point series events</a:t>
            </a:r>
          </a:p>
        </p:txBody>
      </p:sp>
      <p:sp>
        <p:nvSpPr>
          <p:cNvPr id="6" name="Text Placeholder 5"/>
          <p:cNvSpPr>
            <a:spLocks noGrp="1"/>
          </p:cNvSpPr>
          <p:nvPr>
            <p:ph type="body" sz="quarter" idx="10"/>
          </p:nvPr>
        </p:nvSpPr>
        <p:spPr>
          <a:xfrm>
            <a:off x="586390" y="1434370"/>
            <a:ext cx="11018520" cy="5293757"/>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171450" indent="-171450">
              <a:buFont typeface="Arial" panose="020B0604020202020204" pitchFamily="34" charset="0"/>
              <a:buChar char="•"/>
            </a:pPr>
            <a:endParaRPr lang="en-US" sz="2800" dirty="0"/>
          </a:p>
          <a:p>
            <a:pPr marL="171450" indent="-171450">
              <a:buFont typeface="Arial" panose="020B0604020202020204" pitchFamily="34" charset="0"/>
              <a:buChar char="•"/>
            </a:pPr>
            <a:r>
              <a:rPr lang="en-US" sz="2800" dirty="0"/>
              <a:t>Published as a continued stream of data.</a:t>
            </a:r>
          </a:p>
          <a:p>
            <a:pPr marL="171450" indent="-171450">
              <a:buFont typeface="Arial" panose="020B0604020202020204" pitchFamily="34" charset="0"/>
              <a:buChar char="•"/>
            </a:pPr>
            <a:r>
              <a:rPr lang="en-US" sz="2800" dirty="0"/>
              <a:t>Data stream is analyzed through statistical, ML or some other analytics method.</a:t>
            </a:r>
          </a:p>
          <a:p>
            <a:pPr marL="171450" indent="-171450">
              <a:buFont typeface="Arial" panose="020B0604020202020204" pitchFamily="34" charset="0"/>
              <a:buChar char="•"/>
            </a:pPr>
            <a:r>
              <a:rPr lang="en-US" sz="2800" dirty="0"/>
              <a:t>Data trend is used to gain insights.</a:t>
            </a:r>
            <a:endParaRPr lang="en-US" dirty="0"/>
          </a:p>
          <a:p>
            <a:pPr lvl="2"/>
            <a:endParaRPr lang="en-US" dirty="0"/>
          </a:p>
        </p:txBody>
      </p:sp>
      <p:pic>
        <p:nvPicPr>
          <p:cNvPr id="2" name="Picture 1" descr="Close up photo of colorful graph data">
            <a:extLst>
              <a:ext uri="{FF2B5EF4-FFF2-40B4-BE49-F238E27FC236}">
                <a16:creationId xmlns:a16="http://schemas.microsoft.com/office/drawing/2014/main" id="{D18062A1-1C0B-492D-A7E5-94730BCD01FB}"/>
              </a:ext>
            </a:extLst>
          </p:cNvPr>
          <p:cNvPicPr>
            <a:picLocks noGrp="1" noChangeAspect="1"/>
          </p:cNvPicPr>
          <p:nvPr/>
        </p:nvPicPr>
        <p:blipFill>
          <a:blip r:embed="rId3"/>
          <a:srcRect l="16718" r="16718"/>
          <a:stretch>
            <a:fillRect/>
          </a:stretch>
        </p:blipFill>
        <p:spPr>
          <a:xfrm>
            <a:off x="4241834" y="1434369"/>
            <a:ext cx="3707631" cy="23554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5005562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Message Brokers</a:t>
            </a:r>
          </a:p>
        </p:txBody>
      </p:sp>
      <p:sp>
        <p:nvSpPr>
          <p:cNvPr id="7" name="Text Placeholder 17">
            <a:extLst>
              <a:ext uri="{FF2B5EF4-FFF2-40B4-BE49-F238E27FC236}">
                <a16:creationId xmlns:a16="http://schemas.microsoft.com/office/drawing/2014/main" id="{EE4793B9-E2E2-24C5-72A5-33070ADDAFCC}"/>
              </a:ext>
            </a:extLst>
          </p:cNvPr>
          <p:cNvSpPr txBox="1">
            <a:spLocks/>
          </p:cNvSpPr>
          <p:nvPr/>
        </p:nvSpPr>
        <p:spPr>
          <a:xfrm>
            <a:off x="281098" y="1707952"/>
            <a:ext cx="5025659" cy="1064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ts val="0"/>
              </a:spcBef>
              <a:spcAft>
                <a:spcPts val="1200"/>
              </a:spcAft>
              <a:buSzPct val="90000"/>
              <a:buNone/>
            </a:pPr>
            <a:r>
              <a:rPr lang="en-US" sz="2000" dirty="0">
                <a:solidFill>
                  <a:srgbClr val="0072C6"/>
                </a:solidFill>
                <a:cs typeface="Segoe UI" panose="020B0502040204020203" pitchFamily="34" charset="0"/>
              </a:rPr>
              <a:t>Event Streaming </a:t>
            </a:r>
          </a:p>
          <a:p>
            <a:pPr marL="0" indent="0" defTabSz="932742">
              <a:lnSpc>
                <a:spcPct val="100000"/>
              </a:lnSpc>
              <a:spcBef>
                <a:spcPts val="0"/>
              </a:spcBef>
              <a:spcAft>
                <a:spcPts val="1200"/>
              </a:spcAft>
              <a:buSzPct val="90000"/>
              <a:buNone/>
            </a:pPr>
            <a:r>
              <a:rPr lang="en-US" sz="1600" dirty="0">
                <a:gradFill>
                  <a:gsLst>
                    <a:gs pos="1250">
                      <a:schemeClr val="tx1"/>
                    </a:gs>
                    <a:gs pos="100000">
                      <a:schemeClr val="tx1"/>
                    </a:gs>
                  </a:gsLst>
                  <a:lin ang="5400000" scaled="0"/>
                </a:gradFill>
              </a:rPr>
              <a:t>Ingestion and storage of large volume of events, pull-style reads with client-side cursor. </a:t>
            </a:r>
          </a:p>
        </p:txBody>
      </p:sp>
      <p:sp>
        <p:nvSpPr>
          <p:cNvPr id="8" name="Text Placeholder 17">
            <a:extLst>
              <a:ext uri="{FF2B5EF4-FFF2-40B4-BE49-F238E27FC236}">
                <a16:creationId xmlns:a16="http://schemas.microsoft.com/office/drawing/2014/main" id="{E7493F76-0499-FF5D-1DBA-E5E318EB02E4}"/>
              </a:ext>
            </a:extLst>
          </p:cNvPr>
          <p:cNvSpPr txBox="1">
            <a:spLocks/>
          </p:cNvSpPr>
          <p:nvPr/>
        </p:nvSpPr>
        <p:spPr>
          <a:xfrm>
            <a:off x="372811" y="2837456"/>
            <a:ext cx="4717544" cy="120032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lang="en-US" sz="2000" b="0" kern="1200" spc="0" baseline="0">
                <a:solidFill>
                  <a:schemeClr val="accent1">
                    <a:lumMod val="60000"/>
                    <a:lumOff val="40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b="1"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171450" marR="0" indent="-171450" algn="l" defTabSz="932742" rtl="0" eaLnBrk="1" fontAlgn="auto" latinLnBrk="0" hangingPunct="1">
              <a:lnSpc>
                <a:spcPct val="100000"/>
              </a:lnSpc>
              <a:spcBef>
                <a:spcPts val="6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2C6"/>
                </a:solidFill>
                <a:latin typeface="+mn-lt"/>
              </a:rPr>
              <a:t>Queue Pub/Sub</a:t>
            </a:r>
          </a:p>
          <a:p>
            <a:pPr lvl="2"/>
            <a:r>
              <a:rPr lang="en-US" dirty="0"/>
              <a:t>For messaging in enterprise applications that require transactions, ordering, duplicate detection, and instantaneous consistency. </a:t>
            </a:r>
          </a:p>
        </p:txBody>
      </p:sp>
      <p:sp>
        <p:nvSpPr>
          <p:cNvPr id="9" name="Text Placeholder 17">
            <a:extLst>
              <a:ext uri="{FF2B5EF4-FFF2-40B4-BE49-F238E27FC236}">
                <a16:creationId xmlns:a16="http://schemas.microsoft.com/office/drawing/2014/main" id="{0895B612-97C9-5B77-8240-C8A4D933A487}"/>
              </a:ext>
            </a:extLst>
          </p:cNvPr>
          <p:cNvSpPr txBox="1">
            <a:spLocks/>
          </p:cNvSpPr>
          <p:nvPr/>
        </p:nvSpPr>
        <p:spPr>
          <a:xfrm>
            <a:off x="372810" y="4284601"/>
            <a:ext cx="4845677" cy="95410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lang="en-US" sz="2000" b="0" kern="1200" spc="0" baseline="0">
                <a:solidFill>
                  <a:schemeClr val="accent1">
                    <a:lumMod val="60000"/>
                    <a:lumOff val="40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b="1"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171450" marR="0" indent="-171450" algn="l" defTabSz="932742" rtl="0" eaLnBrk="1" fontAlgn="auto" latinLnBrk="0" hangingPunct="1">
              <a:lnSpc>
                <a:spcPct val="100000"/>
              </a:lnSpc>
              <a:spcBef>
                <a:spcPts val="6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2C6"/>
                </a:solidFill>
                <a:latin typeface="+mn-lt"/>
              </a:rPr>
              <a:t>Distribution of Events </a:t>
            </a:r>
          </a:p>
          <a:p>
            <a:pPr lvl="2"/>
            <a:r>
              <a:rPr lang="en-US" dirty="0"/>
              <a:t>Push-style distribution of discrete events to interested subscribers.</a:t>
            </a:r>
          </a:p>
        </p:txBody>
      </p:sp>
      <p:sp>
        <p:nvSpPr>
          <p:cNvPr id="10" name="Text Placeholder 17">
            <a:extLst>
              <a:ext uri="{FF2B5EF4-FFF2-40B4-BE49-F238E27FC236}">
                <a16:creationId xmlns:a16="http://schemas.microsoft.com/office/drawing/2014/main" id="{ADE90411-CF0A-5EC2-68F1-13F1EDC31A3E}"/>
              </a:ext>
            </a:extLst>
          </p:cNvPr>
          <p:cNvSpPr txBox="1">
            <a:spLocks/>
          </p:cNvSpPr>
          <p:nvPr/>
        </p:nvSpPr>
        <p:spPr>
          <a:xfrm>
            <a:off x="374528" y="5671512"/>
            <a:ext cx="11171432" cy="7078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lang="en-US" sz="2000" b="0" kern="1200" spc="0" baseline="0">
                <a:solidFill>
                  <a:schemeClr val="accent1">
                    <a:lumMod val="60000"/>
                    <a:lumOff val="40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b="1"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171450" marR="0" indent="-171450" algn="l" defTabSz="932742" rtl="0" eaLnBrk="1" fontAlgn="auto" latinLnBrk="0" hangingPunct="1">
              <a:lnSpc>
                <a:spcPct val="100000"/>
              </a:lnSpc>
              <a:spcBef>
                <a:spcPts val="6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2C6"/>
                </a:solidFill>
                <a:latin typeface="+mn-lt"/>
              </a:rPr>
              <a:t>Event Stream Processing</a:t>
            </a:r>
          </a:p>
          <a:p>
            <a:pPr lvl="2"/>
            <a:r>
              <a:rPr lang="en-US" dirty="0"/>
              <a:t>Stateful processing of event streams in real-time. </a:t>
            </a:r>
          </a:p>
        </p:txBody>
      </p:sp>
      <p:pic>
        <p:nvPicPr>
          <p:cNvPr id="11" name="Picture 10">
            <a:extLst>
              <a:ext uri="{FF2B5EF4-FFF2-40B4-BE49-F238E27FC236}">
                <a16:creationId xmlns:a16="http://schemas.microsoft.com/office/drawing/2014/main" id="{90188A2D-A6C0-68AA-B2A1-55B919BCF52D}"/>
              </a:ext>
            </a:extLst>
          </p:cNvPr>
          <p:cNvPicPr>
            <a:picLocks noChangeAspect="1"/>
          </p:cNvPicPr>
          <p:nvPr/>
        </p:nvPicPr>
        <p:blipFill rotWithShape="1">
          <a:blip r:embed="rId3"/>
          <a:srcRect r="46932"/>
          <a:stretch/>
        </p:blipFill>
        <p:spPr>
          <a:xfrm>
            <a:off x="6166021" y="2996659"/>
            <a:ext cx="2544364" cy="642563"/>
          </a:xfrm>
          <a:prstGeom prst="rect">
            <a:avLst/>
          </a:prstGeom>
        </p:spPr>
      </p:pic>
      <p:pic>
        <p:nvPicPr>
          <p:cNvPr id="12" name="Picture 11">
            <a:extLst>
              <a:ext uri="{FF2B5EF4-FFF2-40B4-BE49-F238E27FC236}">
                <a16:creationId xmlns:a16="http://schemas.microsoft.com/office/drawing/2014/main" id="{0CCAA229-9B31-3694-B7A7-6C509B7F5BED}"/>
              </a:ext>
            </a:extLst>
          </p:cNvPr>
          <p:cNvPicPr>
            <a:picLocks noChangeAspect="1"/>
          </p:cNvPicPr>
          <p:nvPr/>
        </p:nvPicPr>
        <p:blipFill rotWithShape="1">
          <a:blip r:embed="rId4"/>
          <a:srcRect r="48424"/>
          <a:stretch/>
        </p:blipFill>
        <p:spPr>
          <a:xfrm>
            <a:off x="6165420" y="1712564"/>
            <a:ext cx="2544364" cy="793356"/>
          </a:xfrm>
          <a:prstGeom prst="rect">
            <a:avLst/>
          </a:prstGeom>
        </p:spPr>
      </p:pic>
      <p:pic>
        <p:nvPicPr>
          <p:cNvPr id="13" name="Picture 12">
            <a:extLst>
              <a:ext uri="{FF2B5EF4-FFF2-40B4-BE49-F238E27FC236}">
                <a16:creationId xmlns:a16="http://schemas.microsoft.com/office/drawing/2014/main" id="{9B5C1660-724A-218D-2746-DD110162575E}"/>
              </a:ext>
            </a:extLst>
          </p:cNvPr>
          <p:cNvPicPr>
            <a:picLocks noChangeAspect="1"/>
          </p:cNvPicPr>
          <p:nvPr/>
        </p:nvPicPr>
        <p:blipFill rotWithShape="1">
          <a:blip r:embed="rId5"/>
          <a:srcRect r="45607"/>
          <a:stretch/>
        </p:blipFill>
        <p:spPr>
          <a:xfrm>
            <a:off x="6164920" y="4271762"/>
            <a:ext cx="2546350" cy="767210"/>
          </a:xfrm>
          <a:prstGeom prst="rect">
            <a:avLst/>
          </a:prstGeom>
        </p:spPr>
      </p:pic>
      <p:pic>
        <p:nvPicPr>
          <p:cNvPr id="14" name="Picture 13">
            <a:extLst>
              <a:ext uri="{FF2B5EF4-FFF2-40B4-BE49-F238E27FC236}">
                <a16:creationId xmlns:a16="http://schemas.microsoft.com/office/drawing/2014/main" id="{64E32D82-B23D-68D7-B128-F9F1540DB1DB}"/>
              </a:ext>
            </a:extLst>
          </p:cNvPr>
          <p:cNvPicPr>
            <a:picLocks noChangeAspect="1"/>
          </p:cNvPicPr>
          <p:nvPr/>
        </p:nvPicPr>
        <p:blipFill rotWithShape="1">
          <a:blip r:embed="rId6"/>
          <a:srcRect r="45895"/>
          <a:stretch/>
        </p:blipFill>
        <p:spPr>
          <a:xfrm>
            <a:off x="6164920" y="5696693"/>
            <a:ext cx="2544864" cy="649358"/>
          </a:xfrm>
          <a:prstGeom prst="rect">
            <a:avLst/>
          </a:prstGeom>
        </p:spPr>
      </p:pic>
      <p:sp>
        <p:nvSpPr>
          <p:cNvPr id="15" name="Rechteck 5" descr="Presentation with bar chart">
            <a:extLst>
              <a:ext uri="{FF2B5EF4-FFF2-40B4-BE49-F238E27FC236}">
                <a16:creationId xmlns:a16="http://schemas.microsoft.com/office/drawing/2014/main" id="{385375ED-38AF-DA6B-01DA-ABD5700E52E5}"/>
              </a:ext>
            </a:extLst>
          </p:cNvPr>
          <p:cNvSpPr/>
          <p:nvPr/>
        </p:nvSpPr>
        <p:spPr>
          <a:xfrm>
            <a:off x="5306757" y="4283970"/>
            <a:ext cx="720326" cy="720326"/>
          </a:xfrm>
          <a:prstGeom prst="rect">
            <a:avLst/>
          </a:prstGeom>
          <a: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6" name="Rechteck 4">
            <a:extLst>
              <a:ext uri="{FF2B5EF4-FFF2-40B4-BE49-F238E27FC236}">
                <a16:creationId xmlns:a16="http://schemas.microsoft.com/office/drawing/2014/main" id="{1E83D17B-5499-4655-C17E-080069E00E65}"/>
              </a:ext>
            </a:extLst>
          </p:cNvPr>
          <p:cNvSpPr/>
          <p:nvPr/>
        </p:nvSpPr>
        <p:spPr>
          <a:xfrm>
            <a:off x="5362619" y="2933862"/>
            <a:ext cx="720326" cy="720326"/>
          </a:xfrm>
          <a:prstGeom prst="rect">
            <a:avLst/>
          </a:prstGeom>
          <a: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8" name="Rechteck 6" descr="Stopwatch">
            <a:extLst>
              <a:ext uri="{FF2B5EF4-FFF2-40B4-BE49-F238E27FC236}">
                <a16:creationId xmlns:a16="http://schemas.microsoft.com/office/drawing/2014/main" id="{718C5975-1FFA-C9DA-5201-3BC21F0D5C2F}"/>
              </a:ext>
            </a:extLst>
          </p:cNvPr>
          <p:cNvSpPr/>
          <p:nvPr/>
        </p:nvSpPr>
        <p:spPr>
          <a:xfrm>
            <a:off x="5347025" y="1736909"/>
            <a:ext cx="720326" cy="720326"/>
          </a:xfrm>
          <a:prstGeom prst="rect">
            <a:avLst/>
          </a:prstGeom>
          <a: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9" name="TextBox 18">
            <a:extLst>
              <a:ext uri="{FF2B5EF4-FFF2-40B4-BE49-F238E27FC236}">
                <a16:creationId xmlns:a16="http://schemas.microsoft.com/office/drawing/2014/main" id="{2C6473D5-DE7C-A923-DB25-EDE16347A2DC}"/>
              </a:ext>
            </a:extLst>
          </p:cNvPr>
          <p:cNvSpPr txBox="1"/>
          <p:nvPr/>
        </p:nvSpPr>
        <p:spPr>
          <a:xfrm>
            <a:off x="5148388" y="2460794"/>
            <a:ext cx="1117600" cy="123111"/>
          </a:xfrm>
          <a:prstGeom prst="rect">
            <a:avLst/>
          </a:prstGeom>
          <a:noFill/>
        </p:spPr>
        <p:txBody>
          <a:bodyPr wrap="square" lIns="0" tIns="0" rIns="0" bIns="0" rtlCol="0">
            <a:spAutoFit/>
          </a:bodyPr>
          <a:lstStyle/>
          <a:p>
            <a:pPr algn="ctr"/>
            <a:r>
              <a:rPr lang="en-US" sz="800">
                <a:gradFill>
                  <a:gsLst>
                    <a:gs pos="2917">
                      <a:schemeClr val="tx1"/>
                    </a:gs>
                    <a:gs pos="30000">
                      <a:schemeClr val="tx1"/>
                    </a:gs>
                  </a:gsLst>
                  <a:lin ang="5400000" scaled="0"/>
                </a:gradFill>
              </a:rPr>
              <a:t>Azure Event Hubs</a:t>
            </a:r>
          </a:p>
        </p:txBody>
      </p:sp>
      <p:sp>
        <p:nvSpPr>
          <p:cNvPr id="20" name="TextBox 19">
            <a:extLst>
              <a:ext uri="{FF2B5EF4-FFF2-40B4-BE49-F238E27FC236}">
                <a16:creationId xmlns:a16="http://schemas.microsoft.com/office/drawing/2014/main" id="{8C51E643-3297-B0D1-204F-6C45BA02374A}"/>
              </a:ext>
            </a:extLst>
          </p:cNvPr>
          <p:cNvSpPr txBox="1"/>
          <p:nvPr/>
        </p:nvSpPr>
        <p:spPr>
          <a:xfrm>
            <a:off x="5148388" y="3702910"/>
            <a:ext cx="1117600" cy="123111"/>
          </a:xfrm>
          <a:prstGeom prst="rect">
            <a:avLst/>
          </a:prstGeom>
          <a:noFill/>
        </p:spPr>
        <p:txBody>
          <a:bodyPr wrap="square" lIns="0" tIns="0" rIns="0" bIns="0" rtlCol="0">
            <a:spAutoFit/>
          </a:bodyPr>
          <a:lstStyle/>
          <a:p>
            <a:pPr algn="ctr"/>
            <a:r>
              <a:rPr lang="en-US" sz="800">
                <a:gradFill>
                  <a:gsLst>
                    <a:gs pos="2917">
                      <a:schemeClr val="tx1"/>
                    </a:gs>
                    <a:gs pos="30000">
                      <a:schemeClr val="tx1"/>
                    </a:gs>
                  </a:gsLst>
                  <a:lin ang="5400000" scaled="0"/>
                </a:gradFill>
              </a:rPr>
              <a:t>Azure Service Bus</a:t>
            </a:r>
          </a:p>
        </p:txBody>
      </p:sp>
      <p:sp>
        <p:nvSpPr>
          <p:cNvPr id="21" name="TextBox 20">
            <a:extLst>
              <a:ext uri="{FF2B5EF4-FFF2-40B4-BE49-F238E27FC236}">
                <a16:creationId xmlns:a16="http://schemas.microsoft.com/office/drawing/2014/main" id="{18A28F1F-5E9A-DED7-A979-F67101F07CC3}"/>
              </a:ext>
            </a:extLst>
          </p:cNvPr>
          <p:cNvSpPr txBox="1"/>
          <p:nvPr/>
        </p:nvSpPr>
        <p:spPr>
          <a:xfrm>
            <a:off x="5129113" y="5069182"/>
            <a:ext cx="1117600" cy="123111"/>
          </a:xfrm>
          <a:prstGeom prst="rect">
            <a:avLst/>
          </a:prstGeom>
          <a:noFill/>
        </p:spPr>
        <p:txBody>
          <a:bodyPr wrap="square" lIns="0" tIns="0" rIns="0" bIns="0" rtlCol="0">
            <a:spAutoFit/>
          </a:bodyPr>
          <a:lstStyle/>
          <a:p>
            <a:pPr algn="ctr"/>
            <a:r>
              <a:rPr lang="en-US" sz="800">
                <a:gradFill>
                  <a:gsLst>
                    <a:gs pos="2917">
                      <a:schemeClr val="tx1"/>
                    </a:gs>
                    <a:gs pos="30000">
                      <a:schemeClr val="tx1"/>
                    </a:gs>
                  </a:gsLst>
                  <a:lin ang="5400000" scaled="0"/>
                </a:gradFill>
              </a:rPr>
              <a:t>Azure Event Grid</a:t>
            </a:r>
          </a:p>
        </p:txBody>
      </p:sp>
      <p:sp>
        <p:nvSpPr>
          <p:cNvPr id="22" name="Textfeld 29">
            <a:extLst>
              <a:ext uri="{FF2B5EF4-FFF2-40B4-BE49-F238E27FC236}">
                <a16:creationId xmlns:a16="http://schemas.microsoft.com/office/drawing/2014/main" id="{E1D63879-11B0-04C8-E5F0-0532676C8A02}"/>
              </a:ext>
            </a:extLst>
          </p:cNvPr>
          <p:cNvSpPr txBox="1"/>
          <p:nvPr/>
        </p:nvSpPr>
        <p:spPr>
          <a:xfrm>
            <a:off x="8710384" y="1618309"/>
            <a:ext cx="3365185" cy="1015663"/>
          </a:xfrm>
          <a:prstGeom prst="rect">
            <a:avLst/>
          </a:prstGeom>
          <a:noFill/>
        </p:spPr>
        <p:txBody>
          <a:bodyPr wrap="square" rtlCol="0">
            <a:spAutoFit/>
          </a:bodyPr>
          <a:lstStyle/>
          <a:p>
            <a:pPr marL="285750" indent="-285750">
              <a:buFont typeface="Arial" panose="020B0604020202020204" pitchFamily="34" charset="0"/>
              <a:buChar char="•"/>
            </a:pPr>
            <a:r>
              <a:rPr lang="en-US" sz="1000" dirty="0"/>
              <a:t>Low latency, high volume event ingestion</a:t>
            </a:r>
          </a:p>
          <a:p>
            <a:pPr marL="285750" indent="-285750">
              <a:buFont typeface="Arial" panose="020B0604020202020204" pitchFamily="34" charset="0"/>
              <a:buChar char="•"/>
            </a:pPr>
            <a:r>
              <a:rPr lang="en-US" sz="1000" dirty="0"/>
              <a:t>Partitioned consumer model</a:t>
            </a:r>
          </a:p>
          <a:p>
            <a:pPr marL="285750" indent="-285750">
              <a:buFont typeface="Arial" panose="020B0604020202020204" pitchFamily="34" charset="0"/>
              <a:buChar char="•"/>
            </a:pPr>
            <a:r>
              <a:rPr lang="en-US" sz="1000" dirty="0"/>
              <a:t>AMQP or Kafka workloads</a:t>
            </a:r>
          </a:p>
          <a:p>
            <a:pPr marL="285750" indent="-285750">
              <a:buFont typeface="Arial" panose="020B0604020202020204" pitchFamily="34" charset="0"/>
              <a:buChar char="•"/>
            </a:pPr>
            <a:r>
              <a:rPr lang="en-US" sz="1000" dirty="0"/>
              <a:t>At-least once delivery </a:t>
            </a:r>
          </a:p>
          <a:p>
            <a:pPr marL="285750" indent="-285750">
              <a:buFont typeface="Arial" panose="020B0604020202020204" pitchFamily="34" charset="0"/>
              <a:buChar char="•"/>
            </a:pPr>
            <a:r>
              <a:rPr lang="en-US" sz="1000" i="1" dirty="0"/>
              <a:t>Use cases</a:t>
            </a:r>
          </a:p>
          <a:p>
            <a:pPr marL="742950" lvl="1" indent="-285750">
              <a:buFont typeface="Arial" panose="020B0604020202020204" pitchFamily="34" charset="0"/>
              <a:buChar char="•"/>
            </a:pPr>
            <a:r>
              <a:rPr lang="en-US" sz="1000" i="1" dirty="0"/>
              <a:t>Telemetry and distributed data streaming </a:t>
            </a:r>
            <a:endParaRPr lang="en-US" sz="1000" dirty="0"/>
          </a:p>
        </p:txBody>
      </p:sp>
      <p:pic>
        <p:nvPicPr>
          <p:cNvPr id="23" name="Picture 97" descr="pbs.twimg.com/profile_images/932734446062641153...">
            <a:extLst>
              <a:ext uri="{FF2B5EF4-FFF2-40B4-BE49-F238E27FC236}">
                <a16:creationId xmlns:a16="http://schemas.microsoft.com/office/drawing/2014/main" id="{53C9C9B5-107E-AD48-F408-05051A70CF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7005" y="5586946"/>
            <a:ext cx="660511" cy="66051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35902C6-85E3-A314-ED51-D26010A97D1F}"/>
              </a:ext>
            </a:extLst>
          </p:cNvPr>
          <p:cNvSpPr txBox="1"/>
          <p:nvPr/>
        </p:nvSpPr>
        <p:spPr>
          <a:xfrm>
            <a:off x="5047819" y="6226077"/>
            <a:ext cx="1117600" cy="123111"/>
          </a:xfrm>
          <a:prstGeom prst="rect">
            <a:avLst/>
          </a:prstGeom>
          <a:noFill/>
        </p:spPr>
        <p:txBody>
          <a:bodyPr wrap="square" lIns="0" tIns="0" rIns="0" bIns="0" rtlCol="0">
            <a:spAutoFit/>
          </a:bodyPr>
          <a:lstStyle/>
          <a:p>
            <a:pPr algn="ctr"/>
            <a:r>
              <a:rPr lang="en-US" sz="800">
                <a:gradFill>
                  <a:gsLst>
                    <a:gs pos="2917">
                      <a:schemeClr val="tx1"/>
                    </a:gs>
                    <a:gs pos="30000">
                      <a:schemeClr val="tx1"/>
                    </a:gs>
                  </a:gsLst>
                  <a:lin ang="5400000" scaled="0"/>
                </a:gradFill>
              </a:rPr>
              <a:t>Azure Stream Analytics</a:t>
            </a:r>
          </a:p>
        </p:txBody>
      </p:sp>
      <p:sp>
        <p:nvSpPr>
          <p:cNvPr id="25" name="Textfeld 29">
            <a:extLst>
              <a:ext uri="{FF2B5EF4-FFF2-40B4-BE49-F238E27FC236}">
                <a16:creationId xmlns:a16="http://schemas.microsoft.com/office/drawing/2014/main" id="{07ED5DBA-7324-0EAA-98EE-93338EEE8162}"/>
              </a:ext>
            </a:extLst>
          </p:cNvPr>
          <p:cNvSpPr txBox="1"/>
          <p:nvPr/>
        </p:nvSpPr>
        <p:spPr>
          <a:xfrm>
            <a:off x="8709784" y="2837456"/>
            <a:ext cx="3473384" cy="1169551"/>
          </a:xfrm>
          <a:prstGeom prst="rect">
            <a:avLst/>
          </a:prstGeom>
          <a:noFill/>
        </p:spPr>
        <p:txBody>
          <a:bodyPr wrap="square" rtlCol="0">
            <a:spAutoFit/>
          </a:bodyPr>
          <a:lstStyle/>
          <a:p>
            <a:pPr marL="285750" indent="-285750">
              <a:buFont typeface="Arial" panose="020B0604020202020204" pitchFamily="34" charset="0"/>
              <a:buChar char="•"/>
            </a:pPr>
            <a:r>
              <a:rPr lang="en-US" sz="1000" dirty="0"/>
              <a:t>Reliable asynchronous message delivery of high-value messages</a:t>
            </a:r>
          </a:p>
          <a:p>
            <a:pPr marL="285750" indent="-285750">
              <a:buFont typeface="Arial" panose="020B0604020202020204" pitchFamily="34" charset="0"/>
              <a:buChar char="•"/>
            </a:pPr>
            <a:r>
              <a:rPr lang="en-US" sz="1000" dirty="0"/>
              <a:t>Message queues and publish-subscribe topics </a:t>
            </a:r>
          </a:p>
          <a:p>
            <a:pPr marL="285750" indent="-285750">
              <a:buFont typeface="Arial" panose="020B0604020202020204" pitchFamily="34" charset="0"/>
              <a:buChar char="•"/>
            </a:pPr>
            <a:r>
              <a:rPr lang="en-US" sz="1000" dirty="0"/>
              <a:t>At least once delivery, Ordered delivery</a:t>
            </a:r>
          </a:p>
          <a:p>
            <a:pPr marL="285750" indent="-285750">
              <a:buFont typeface="Arial" panose="020B0604020202020204" pitchFamily="34" charset="0"/>
              <a:buChar char="•"/>
            </a:pPr>
            <a:r>
              <a:rPr lang="en-US" sz="1000" dirty="0"/>
              <a:t>Transactional, once-and-only-once processing</a:t>
            </a:r>
          </a:p>
          <a:p>
            <a:pPr marL="285750" indent="-285750">
              <a:buFont typeface="Arial" panose="020B0604020202020204" pitchFamily="34" charset="0"/>
              <a:buChar char="•"/>
            </a:pPr>
            <a:r>
              <a:rPr lang="en-US" sz="1000" dirty="0"/>
              <a:t>Use cases: </a:t>
            </a:r>
          </a:p>
          <a:p>
            <a:pPr marL="742950" lvl="1" indent="-285750">
              <a:buFont typeface="Arial" panose="020B0604020202020204" pitchFamily="34" charset="0"/>
              <a:buChar char="•"/>
            </a:pPr>
            <a:r>
              <a:rPr lang="en-US" sz="1000" dirty="0"/>
              <a:t>Order processing and financial transactions</a:t>
            </a:r>
          </a:p>
        </p:txBody>
      </p:sp>
      <p:sp>
        <p:nvSpPr>
          <p:cNvPr id="26" name="Textfeld 29">
            <a:extLst>
              <a:ext uri="{FF2B5EF4-FFF2-40B4-BE49-F238E27FC236}">
                <a16:creationId xmlns:a16="http://schemas.microsoft.com/office/drawing/2014/main" id="{A4B40BD4-E411-E0A1-7E08-08FDFFCE135F}"/>
              </a:ext>
            </a:extLst>
          </p:cNvPr>
          <p:cNvSpPr txBox="1"/>
          <p:nvPr/>
        </p:nvSpPr>
        <p:spPr>
          <a:xfrm>
            <a:off x="8709784" y="4221574"/>
            <a:ext cx="3395234" cy="1169551"/>
          </a:xfrm>
          <a:prstGeom prst="rect">
            <a:avLst/>
          </a:prstGeom>
          <a:noFill/>
        </p:spPr>
        <p:txBody>
          <a:bodyPr wrap="square" rtlCol="0">
            <a:spAutoFit/>
          </a:bodyPr>
          <a:lstStyle/>
          <a:p>
            <a:pPr marL="285750" indent="-285750">
              <a:buFont typeface="Arial" panose="020B0604020202020204" pitchFamily="34" charset="0"/>
              <a:buChar char="•"/>
            </a:pPr>
            <a:r>
              <a:rPr lang="en-US" sz="1000" dirty="0"/>
              <a:t>Eventing backplane that enables event driven, pub-sub model</a:t>
            </a:r>
          </a:p>
          <a:p>
            <a:pPr marL="285750" indent="-285750">
              <a:buFont typeface="Arial" panose="020B0604020202020204" pitchFamily="34" charset="0"/>
              <a:buChar char="•"/>
            </a:pPr>
            <a:r>
              <a:rPr lang="en-US" sz="1000" dirty="0"/>
              <a:t>Route events coming from Azure services to event handlers or webhook endpoints</a:t>
            </a:r>
          </a:p>
          <a:p>
            <a:pPr marL="285750" indent="-285750">
              <a:buFont typeface="Arial" panose="020B0604020202020204" pitchFamily="34" charset="0"/>
              <a:buChar char="•"/>
            </a:pPr>
            <a:r>
              <a:rPr lang="en-US" sz="1000" dirty="0"/>
              <a:t>Support your own events with custom topics</a:t>
            </a:r>
          </a:p>
          <a:p>
            <a:pPr marL="285750" indent="-285750">
              <a:buFont typeface="Arial" panose="020B0604020202020204" pitchFamily="34" charset="0"/>
              <a:buChar char="•"/>
            </a:pPr>
            <a:r>
              <a:rPr lang="en-US" sz="1000" dirty="0"/>
              <a:t>Use cases: </a:t>
            </a:r>
          </a:p>
          <a:p>
            <a:pPr marL="742950" lvl="1" indent="-285750">
              <a:buFont typeface="Arial" panose="020B0604020202020204" pitchFamily="34" charset="0"/>
              <a:buChar char="•"/>
            </a:pPr>
            <a:r>
              <a:rPr lang="en-US" sz="1000" dirty="0"/>
              <a:t>React to status changes </a:t>
            </a:r>
          </a:p>
        </p:txBody>
      </p:sp>
      <p:sp>
        <p:nvSpPr>
          <p:cNvPr id="27" name="Textfeld 29">
            <a:extLst>
              <a:ext uri="{FF2B5EF4-FFF2-40B4-BE49-F238E27FC236}">
                <a16:creationId xmlns:a16="http://schemas.microsoft.com/office/drawing/2014/main" id="{1604355C-9073-9E04-6DDA-B5E8DCF9E7C7}"/>
              </a:ext>
            </a:extLst>
          </p:cNvPr>
          <p:cNvSpPr txBox="1"/>
          <p:nvPr/>
        </p:nvSpPr>
        <p:spPr>
          <a:xfrm>
            <a:off x="8709784" y="5696693"/>
            <a:ext cx="3335136" cy="1015663"/>
          </a:xfrm>
          <a:prstGeom prst="rect">
            <a:avLst/>
          </a:prstGeom>
          <a:noFill/>
        </p:spPr>
        <p:txBody>
          <a:bodyPr wrap="square" rtlCol="0">
            <a:spAutoFit/>
          </a:bodyPr>
          <a:lstStyle/>
          <a:p>
            <a:pPr marL="285750" indent="-285750">
              <a:buFont typeface="Arial" panose="020B0604020202020204" pitchFamily="34" charset="0"/>
              <a:buChar char="•"/>
            </a:pPr>
            <a:r>
              <a:rPr lang="en-US" sz="1000" dirty="0"/>
              <a:t>Stateful processing of event streams</a:t>
            </a:r>
          </a:p>
          <a:p>
            <a:pPr marL="285750" indent="-285750">
              <a:buFont typeface="Arial" panose="020B0604020202020204" pitchFamily="34" charset="0"/>
              <a:buChar char="•"/>
            </a:pPr>
            <a:r>
              <a:rPr lang="en-US" sz="1000" dirty="0"/>
              <a:t>Filter, sort, aggregate, and join streaming data over a period of time using SQL</a:t>
            </a:r>
          </a:p>
          <a:p>
            <a:pPr marL="285750" indent="-285750">
              <a:buFont typeface="Arial" panose="020B0604020202020204" pitchFamily="34" charset="0"/>
              <a:buChar char="•"/>
            </a:pPr>
            <a:r>
              <a:rPr lang="en-US" sz="1000" dirty="0"/>
              <a:t>Use cases: </a:t>
            </a:r>
          </a:p>
          <a:p>
            <a:pPr marL="742950" lvl="1" indent="-285750">
              <a:buFont typeface="Arial" panose="020B0604020202020204" pitchFamily="34" charset="0"/>
              <a:buChar char="•"/>
            </a:pPr>
            <a:r>
              <a:rPr lang="en-US" sz="1000" dirty="0"/>
              <a:t>Analyze real-time telemetry from IoT. </a:t>
            </a:r>
          </a:p>
          <a:p>
            <a:pPr marL="742950" lvl="1" indent="-285750">
              <a:buFont typeface="Arial" panose="020B0604020202020204" pitchFamily="34" charset="0"/>
              <a:buChar char="•"/>
            </a:pPr>
            <a:r>
              <a:rPr lang="en-US" sz="1000" dirty="0"/>
              <a:t>Clickstream analytics. </a:t>
            </a:r>
          </a:p>
        </p:txBody>
      </p:sp>
      <p:sp>
        <p:nvSpPr>
          <p:cNvPr id="32" name="TextBox 31">
            <a:extLst>
              <a:ext uri="{FF2B5EF4-FFF2-40B4-BE49-F238E27FC236}">
                <a16:creationId xmlns:a16="http://schemas.microsoft.com/office/drawing/2014/main" id="{FBDADAA5-F67B-6D85-0723-F9CEA2735D85}"/>
              </a:ext>
            </a:extLst>
          </p:cNvPr>
          <p:cNvSpPr txBox="1"/>
          <p:nvPr/>
        </p:nvSpPr>
        <p:spPr>
          <a:xfrm>
            <a:off x="281098" y="1183501"/>
            <a:ext cx="6762902" cy="369332"/>
          </a:xfrm>
          <a:prstGeom prst="rect">
            <a:avLst/>
          </a:prstGeom>
          <a:noFill/>
        </p:spPr>
        <p:txBody>
          <a:bodyPr wrap="square">
            <a:spAutoFit/>
          </a:bodyPr>
          <a:lstStyle/>
          <a:p>
            <a:r>
              <a:rPr lang="en-US" sz="1800" spc="0" dirty="0"/>
              <a:t>Choosing the right tool for the right job. One size doesn’t fit all.</a:t>
            </a:r>
            <a:endParaRPr lang="en-US" dirty="0"/>
          </a:p>
        </p:txBody>
      </p:sp>
      <p:sp>
        <p:nvSpPr>
          <p:cNvPr id="33" name="TextBox 32">
            <a:extLst>
              <a:ext uri="{FF2B5EF4-FFF2-40B4-BE49-F238E27FC236}">
                <a16:creationId xmlns:a16="http://schemas.microsoft.com/office/drawing/2014/main" id="{4D50C5E2-C78E-1910-303E-33107F5760E4}"/>
              </a:ext>
            </a:extLst>
          </p:cNvPr>
          <p:cNvSpPr txBox="1"/>
          <p:nvPr/>
        </p:nvSpPr>
        <p:spPr>
          <a:xfrm>
            <a:off x="3353341" y="5776719"/>
            <a:ext cx="1737014" cy="184666"/>
          </a:xfrm>
          <a:prstGeom prst="rect">
            <a:avLst/>
          </a:prstGeom>
          <a:noFill/>
        </p:spPr>
        <p:txBody>
          <a:bodyPr wrap="none" lIns="0" tIns="0" rIns="0" bIns="0" rtlCol="0">
            <a:spAutoFit/>
          </a:bodyPr>
          <a:lstStyle/>
          <a:p>
            <a:pPr algn="l"/>
            <a:r>
              <a:rPr lang="en-US" sz="1200" b="1" dirty="0">
                <a:highlight>
                  <a:srgbClr val="FFFF00"/>
                </a:highlight>
              </a:rPr>
              <a:t>Data Point Series Events</a:t>
            </a:r>
          </a:p>
        </p:txBody>
      </p:sp>
      <p:sp>
        <p:nvSpPr>
          <p:cNvPr id="35" name="TextBox 34">
            <a:extLst>
              <a:ext uri="{FF2B5EF4-FFF2-40B4-BE49-F238E27FC236}">
                <a16:creationId xmlns:a16="http://schemas.microsoft.com/office/drawing/2014/main" id="{1EA2A891-BAAB-70BF-47DF-85530F28B6FE}"/>
              </a:ext>
            </a:extLst>
          </p:cNvPr>
          <p:cNvSpPr txBox="1"/>
          <p:nvPr/>
        </p:nvSpPr>
        <p:spPr>
          <a:xfrm>
            <a:off x="3353341" y="1837861"/>
            <a:ext cx="694101" cy="184666"/>
          </a:xfrm>
          <a:prstGeom prst="rect">
            <a:avLst/>
          </a:prstGeom>
          <a:noFill/>
        </p:spPr>
        <p:txBody>
          <a:bodyPr wrap="none" lIns="0" tIns="0" rIns="0" bIns="0" rtlCol="0">
            <a:spAutoFit/>
          </a:bodyPr>
          <a:lstStyle/>
          <a:p>
            <a:pPr algn="l"/>
            <a:r>
              <a:rPr lang="en-US" sz="1200" b="1" dirty="0">
                <a:highlight>
                  <a:srgbClr val="FFFF00"/>
                </a:highlight>
              </a:rPr>
              <a:t>Messages</a:t>
            </a:r>
          </a:p>
        </p:txBody>
      </p:sp>
      <p:sp>
        <p:nvSpPr>
          <p:cNvPr id="37" name="TextBox 36">
            <a:extLst>
              <a:ext uri="{FF2B5EF4-FFF2-40B4-BE49-F238E27FC236}">
                <a16:creationId xmlns:a16="http://schemas.microsoft.com/office/drawing/2014/main" id="{41963735-7AE4-F206-29A0-B244A22CA9BD}"/>
              </a:ext>
            </a:extLst>
          </p:cNvPr>
          <p:cNvSpPr txBox="1"/>
          <p:nvPr/>
        </p:nvSpPr>
        <p:spPr>
          <a:xfrm>
            <a:off x="3353341" y="4380885"/>
            <a:ext cx="1092222" cy="184666"/>
          </a:xfrm>
          <a:prstGeom prst="rect">
            <a:avLst/>
          </a:prstGeom>
          <a:noFill/>
        </p:spPr>
        <p:txBody>
          <a:bodyPr wrap="none" lIns="0" tIns="0" rIns="0" bIns="0" rtlCol="0">
            <a:spAutoFit/>
          </a:bodyPr>
          <a:lstStyle/>
          <a:p>
            <a:pPr algn="l"/>
            <a:r>
              <a:rPr lang="en-US" sz="1200" b="1" dirty="0">
                <a:highlight>
                  <a:srgbClr val="FFFF00"/>
                </a:highlight>
              </a:rPr>
              <a:t>Discrete Events</a:t>
            </a:r>
          </a:p>
        </p:txBody>
      </p:sp>
      <p:cxnSp>
        <p:nvCxnSpPr>
          <p:cNvPr id="48" name="Straight Connector 47">
            <a:extLst>
              <a:ext uri="{FF2B5EF4-FFF2-40B4-BE49-F238E27FC236}">
                <a16:creationId xmlns:a16="http://schemas.microsoft.com/office/drawing/2014/main" id="{D7A13CF6-D018-9C9D-DC12-1C0B93C1A199}"/>
              </a:ext>
            </a:extLst>
          </p:cNvPr>
          <p:cNvCxnSpPr>
            <a:cxnSpLocks/>
          </p:cNvCxnSpPr>
          <p:nvPr/>
        </p:nvCxnSpPr>
        <p:spPr>
          <a:xfrm>
            <a:off x="363459" y="2800029"/>
            <a:ext cx="111825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C93154C-3D71-12FD-74BA-A37733A7BCC2}"/>
              </a:ext>
            </a:extLst>
          </p:cNvPr>
          <p:cNvCxnSpPr>
            <a:cxnSpLocks/>
          </p:cNvCxnSpPr>
          <p:nvPr/>
        </p:nvCxnSpPr>
        <p:spPr>
          <a:xfrm>
            <a:off x="372810" y="4170368"/>
            <a:ext cx="111825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24AED9D-B4EE-B0B1-A3A6-646E9504D529}"/>
              </a:ext>
            </a:extLst>
          </p:cNvPr>
          <p:cNvCxnSpPr>
            <a:cxnSpLocks/>
          </p:cNvCxnSpPr>
          <p:nvPr/>
        </p:nvCxnSpPr>
        <p:spPr>
          <a:xfrm>
            <a:off x="372809" y="5478569"/>
            <a:ext cx="111825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024B9DF-EFD1-C1BB-3688-0B996D097042}"/>
              </a:ext>
            </a:extLst>
          </p:cNvPr>
          <p:cNvSpPr txBox="1"/>
          <p:nvPr/>
        </p:nvSpPr>
        <p:spPr>
          <a:xfrm>
            <a:off x="3353341" y="2954635"/>
            <a:ext cx="1737014" cy="184666"/>
          </a:xfrm>
          <a:prstGeom prst="rect">
            <a:avLst/>
          </a:prstGeom>
          <a:noFill/>
        </p:spPr>
        <p:txBody>
          <a:bodyPr wrap="none" lIns="0" tIns="0" rIns="0" bIns="0" rtlCol="0">
            <a:spAutoFit/>
          </a:bodyPr>
          <a:lstStyle/>
          <a:p>
            <a:pPr algn="l"/>
            <a:r>
              <a:rPr lang="en-US" sz="1200" b="1" dirty="0">
                <a:highlight>
                  <a:srgbClr val="FFFF00"/>
                </a:highlight>
              </a:rPr>
              <a:t>Data Point Series Events</a:t>
            </a:r>
          </a:p>
        </p:txBody>
      </p:sp>
    </p:spTree>
    <p:extLst>
      <p:ext uri="{BB962C8B-B14F-4D97-AF65-F5344CB8AC3E}">
        <p14:creationId xmlns:p14="http://schemas.microsoft.com/office/powerpoint/2010/main" val="1541565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Event Grid</a:t>
            </a:r>
          </a:p>
        </p:txBody>
      </p:sp>
      <p:graphicFrame>
        <p:nvGraphicFramePr>
          <p:cNvPr id="2" name="Diagram 1">
            <a:extLst>
              <a:ext uri="{FF2B5EF4-FFF2-40B4-BE49-F238E27FC236}">
                <a16:creationId xmlns:a16="http://schemas.microsoft.com/office/drawing/2014/main" id="{3B88CBB5-03DF-8897-C194-966C1BA37F19}"/>
              </a:ext>
            </a:extLst>
          </p:cNvPr>
          <p:cNvGraphicFramePr/>
          <p:nvPr>
            <p:extLst>
              <p:ext uri="{D42A27DB-BD31-4B8C-83A1-F6EECF244321}">
                <p14:modId xmlns:p14="http://schemas.microsoft.com/office/powerpoint/2010/main" val="3517705400"/>
              </p:ext>
            </p:extLst>
          </p:nvPr>
        </p:nvGraphicFramePr>
        <p:xfrm>
          <a:off x="2865526" y="1721029"/>
          <a:ext cx="6460948" cy="4170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6429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schemas.microsoft.com/sharepoint/v3"/>
    <ds:schemaRef ds:uri="965de625-df5b-42e9-a277-2113da4f1195"/>
    <ds:schemaRef ds:uri="dcf5ddc1-fb1d-440f-849a-6450bddbaed7"/>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BE5A889-98A3-4450-B2EF-A817DF905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1210</TotalTime>
  <Words>1865</Words>
  <Application>Microsoft Macintosh PowerPoint</Application>
  <PresentationFormat>Widescreen</PresentationFormat>
  <Paragraphs>335</Paragraphs>
  <Slides>26</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Consolas</vt:lpstr>
      <vt:lpstr>Franklin Gothic Medium</vt:lpstr>
      <vt:lpstr>Segoe UI</vt:lpstr>
      <vt:lpstr>Segoe UI Semibold</vt:lpstr>
      <vt:lpstr>SFMono-Regular</vt:lpstr>
      <vt:lpstr>Wingdings</vt:lpstr>
      <vt:lpstr>White Template</vt:lpstr>
      <vt:lpstr>Azure Event Grid</vt:lpstr>
      <vt:lpstr>Agenda</vt:lpstr>
      <vt:lpstr>What we communicate</vt:lpstr>
      <vt:lpstr>Messages</vt:lpstr>
      <vt:lpstr>Events</vt:lpstr>
      <vt:lpstr>Discrete events</vt:lpstr>
      <vt:lpstr>Data point series events</vt:lpstr>
      <vt:lpstr>Message Brokers</vt:lpstr>
      <vt:lpstr>Azure Event Grid</vt:lpstr>
      <vt:lpstr>Azure Event Grid at a glance</vt:lpstr>
      <vt:lpstr>Sources and handlers</vt:lpstr>
      <vt:lpstr>Use Cases</vt:lpstr>
      <vt:lpstr>Subscribe to events published by Azure services</vt:lpstr>
      <vt:lpstr>Azure Event Grid System Topics</vt:lpstr>
      <vt:lpstr>Publish your application’s events and enable downstream solutions to subscribe to them</vt:lpstr>
      <vt:lpstr>Azure Event Grid Topics</vt:lpstr>
      <vt:lpstr>Deliver application events to multiple teams at scale</vt:lpstr>
      <vt:lpstr>Azure Event  Grid Domains</vt:lpstr>
      <vt:lpstr>RBAC roles to use/manage domain topics</vt:lpstr>
      <vt:lpstr>Subscribe to events published by external Azure Event Grid Partners</vt:lpstr>
      <vt:lpstr>Azure Event Grid Partner Events</vt:lpstr>
      <vt:lpstr>PowerPoint Presentation</vt:lpstr>
      <vt:lpstr>Event Grid on Kubernetes use cases</vt:lpstr>
      <vt:lpstr>Demo</vt:lpstr>
      <vt:lpstr>Q&amp;A</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Event Grid</dc:title>
  <dc:subject>&lt;Event name&gt;</dc:subject>
  <dc:creator>Roberto Cervantes Rivero</dc:creator>
  <cp:keywords/>
  <dc:description/>
  <cp:lastModifiedBy>Roberto Cervantes Rivero</cp:lastModifiedBy>
  <cp:revision>15</cp:revision>
  <dcterms:created xsi:type="dcterms:W3CDTF">2022-06-13T20:15:25Z</dcterms:created>
  <dcterms:modified xsi:type="dcterms:W3CDTF">2022-06-14T16:25:32Z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